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Roboto" panose="02000000000000000000" pitchFamily="2" charset="0"/>
      <p:regular r:id="rId15"/>
    </p:embeddedFont>
    <p:embeddedFont>
      <p:font typeface="Roboto Slab"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font" Target="fonts/font2.fntdata"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1.fntdata" /><Relationship Id="rId10" Type="http://schemas.openxmlformats.org/officeDocument/2006/relationships/slide" Target="slides/slide9.xml" /><Relationship Id="rId19"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E3BA95A0-B020-A94B-8C16-C588CF05D6A8}" type="datetimeFigureOut">
              <a:rPr lang="en-US" smtClean="0"/>
              <a:t>11/3/2025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FD659515-2E09-2E44-BCA1-2CFE8C3E0C28}" type="slidenum">
              <a:rPr lang="en-US" smtClean="0"/>
              <a:t>‹#›</a:t>
            </a:fld>
            <a:endParaRPr lang="en-US"/>
          </a:p>
        </p:txBody>
      </p:sp>
    </p:spTree>
    <p:extLst>
      <p:ext uri="{BB962C8B-B14F-4D97-AF65-F5344CB8AC3E}">
        <p14:creationId xmlns:p14="http://schemas.microsoft.com/office/powerpoint/2010/main" val="1569603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0.xml" /><Relationship Id="rId1" Type="http://schemas.openxmlformats.org/officeDocument/2006/relationships/slideLayout" Target="../slideLayouts/slideLayout11.xml" /></Relationships>
</file>

<file path=ppt/slides/_rels/slide11.xml.rels><?xml version="1.0" encoding="UTF-8" standalone="yes"?>
<Relationships xmlns="http://schemas.openxmlformats.org/package/2006/relationships"><Relationship Id="rId8" Type="http://schemas.openxmlformats.org/officeDocument/2006/relationships/image" Target="../media/image22.png" /><Relationship Id="rId3" Type="http://schemas.openxmlformats.org/officeDocument/2006/relationships/image" Target="../media/image39.png" /><Relationship Id="rId7" Type="http://schemas.openxmlformats.org/officeDocument/2006/relationships/image" Target="../media/image41.svg" /><Relationship Id="rId2" Type="http://schemas.openxmlformats.org/officeDocument/2006/relationships/notesSlide" Target="../notesSlides/notesSlide11.xml" /><Relationship Id="rId1" Type="http://schemas.openxmlformats.org/officeDocument/2006/relationships/slideLayout" Target="../slideLayouts/slideLayout12.xml" /><Relationship Id="rId6" Type="http://schemas.openxmlformats.org/officeDocument/2006/relationships/image" Target="../media/image40.png" /><Relationship Id="rId5" Type="http://schemas.openxmlformats.org/officeDocument/2006/relationships/image" Target="../media/image27.svg" /><Relationship Id="rId4" Type="http://schemas.openxmlformats.org/officeDocument/2006/relationships/image" Target="../media/image26.png" /><Relationship Id="rId9" Type="http://schemas.openxmlformats.org/officeDocument/2006/relationships/image" Target="../media/image23.svg" /></Relationships>
</file>

<file path=ppt/slides/_rels/slide12.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12.xml" /><Relationship Id="rId1" Type="http://schemas.openxmlformats.org/officeDocument/2006/relationships/slideLayout" Target="../slideLayouts/slideLayout13.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8" Type="http://schemas.openxmlformats.org/officeDocument/2006/relationships/image" Target="../media/image9.svg" /><Relationship Id="rId13" Type="http://schemas.openxmlformats.org/officeDocument/2006/relationships/image" Target="../media/image14.png" /><Relationship Id="rId3" Type="http://schemas.openxmlformats.org/officeDocument/2006/relationships/image" Target="../media/image4.png" /><Relationship Id="rId7" Type="http://schemas.openxmlformats.org/officeDocument/2006/relationships/image" Target="../media/image8.png" /><Relationship Id="rId12" Type="http://schemas.openxmlformats.org/officeDocument/2006/relationships/image" Target="../media/image13.png" /><Relationship Id="rId17" Type="http://schemas.openxmlformats.org/officeDocument/2006/relationships/image" Target="../media/image18.svg" /><Relationship Id="rId2" Type="http://schemas.openxmlformats.org/officeDocument/2006/relationships/notesSlide" Target="../notesSlides/notesSlide5.xml" /><Relationship Id="rId16" Type="http://schemas.openxmlformats.org/officeDocument/2006/relationships/image" Target="../media/image17.png" /><Relationship Id="rId1" Type="http://schemas.openxmlformats.org/officeDocument/2006/relationships/slideLayout" Target="../slideLayouts/slideLayout6.xml" /><Relationship Id="rId6" Type="http://schemas.openxmlformats.org/officeDocument/2006/relationships/image" Target="../media/image7.png" /><Relationship Id="rId11" Type="http://schemas.openxmlformats.org/officeDocument/2006/relationships/image" Target="../media/image12.svg" /><Relationship Id="rId5" Type="http://schemas.openxmlformats.org/officeDocument/2006/relationships/image" Target="../media/image6.svg" /><Relationship Id="rId15" Type="http://schemas.openxmlformats.org/officeDocument/2006/relationships/image" Target="../media/image16.png" /><Relationship Id="rId10" Type="http://schemas.openxmlformats.org/officeDocument/2006/relationships/image" Target="../media/image11.png" /><Relationship Id="rId4" Type="http://schemas.openxmlformats.org/officeDocument/2006/relationships/image" Target="../media/image5.png" /><Relationship Id="rId9" Type="http://schemas.openxmlformats.org/officeDocument/2006/relationships/image" Target="../media/image10.png" /><Relationship Id="rId14" Type="http://schemas.openxmlformats.org/officeDocument/2006/relationships/image" Target="../media/image15.svg" /></Relationships>
</file>

<file path=ppt/slides/_rels/slide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7.xml" /><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8" Type="http://schemas.openxmlformats.org/officeDocument/2006/relationships/image" Target="../media/image26.png" /><Relationship Id="rId3" Type="http://schemas.openxmlformats.org/officeDocument/2006/relationships/image" Target="../media/image21.png" /><Relationship Id="rId7" Type="http://schemas.openxmlformats.org/officeDocument/2006/relationships/image" Target="../media/image25.svg" /><Relationship Id="rId2" Type="http://schemas.openxmlformats.org/officeDocument/2006/relationships/notesSlide" Target="../notesSlides/notesSlide8.xml" /><Relationship Id="rId1" Type="http://schemas.openxmlformats.org/officeDocument/2006/relationships/slideLayout" Target="../slideLayouts/slideLayout9.xml" /><Relationship Id="rId6" Type="http://schemas.openxmlformats.org/officeDocument/2006/relationships/image" Target="../media/image24.png" /><Relationship Id="rId5" Type="http://schemas.openxmlformats.org/officeDocument/2006/relationships/image" Target="../media/image23.svg" /><Relationship Id="rId4" Type="http://schemas.openxmlformats.org/officeDocument/2006/relationships/image" Target="../media/image22.png" /><Relationship Id="rId9" Type="http://schemas.openxmlformats.org/officeDocument/2006/relationships/image" Target="../media/image27.svg" /></Relationships>
</file>

<file path=ppt/slides/_rels/slide9.xml.rels><?xml version="1.0" encoding="UTF-8" standalone="yes"?>
<Relationships xmlns="http://schemas.openxmlformats.org/package/2006/relationships"><Relationship Id="rId8" Type="http://schemas.openxmlformats.org/officeDocument/2006/relationships/image" Target="../media/image33.png" /><Relationship Id="rId3" Type="http://schemas.openxmlformats.org/officeDocument/2006/relationships/image" Target="../media/image28.png" /><Relationship Id="rId7" Type="http://schemas.openxmlformats.org/officeDocument/2006/relationships/image" Target="../media/image32.png" /><Relationship Id="rId12" Type="http://schemas.openxmlformats.org/officeDocument/2006/relationships/image" Target="../media/image37.svg" /><Relationship Id="rId2" Type="http://schemas.openxmlformats.org/officeDocument/2006/relationships/notesSlide" Target="../notesSlides/notesSlide9.xml" /><Relationship Id="rId1" Type="http://schemas.openxmlformats.org/officeDocument/2006/relationships/slideLayout" Target="../slideLayouts/slideLayout10.xml" /><Relationship Id="rId6" Type="http://schemas.openxmlformats.org/officeDocument/2006/relationships/image" Target="../media/image31.svg" /><Relationship Id="rId11" Type="http://schemas.openxmlformats.org/officeDocument/2006/relationships/image" Target="../media/image36.png" /><Relationship Id="rId5" Type="http://schemas.openxmlformats.org/officeDocument/2006/relationships/image" Target="../media/image30.png" /><Relationship Id="rId10" Type="http://schemas.openxmlformats.org/officeDocument/2006/relationships/image" Target="../media/image35.png" /><Relationship Id="rId4" Type="http://schemas.openxmlformats.org/officeDocument/2006/relationships/image" Target="../media/image29.png" /><Relationship Id="rId9" Type="http://schemas.openxmlformats.org/officeDocument/2006/relationships/image" Target="../media/image34.svg"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08878"/>
            <a:ext cx="7474863"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AI Innovation for the Future</a:t>
            </a:r>
            <a:endParaRPr lang="en-US" sz="4450" dirty="0"/>
          </a:p>
        </p:txBody>
      </p:sp>
      <p:sp>
        <p:nvSpPr>
          <p:cNvPr id="4" name="Text 1"/>
          <p:cNvSpPr/>
          <p:nvPr/>
        </p:nvSpPr>
        <p:spPr>
          <a:xfrm>
            <a:off x="6280190" y="445781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5903" y="621030"/>
            <a:ext cx="7564993" cy="2819638"/>
          </a:xfrm>
          <a:prstGeom prst="rect">
            <a:avLst/>
          </a:prstGeom>
          <a:noFill/>
          <a:ln/>
        </p:spPr>
        <p:txBody>
          <a:bodyPr wrap="square" lIns="0" tIns="0" rIns="0" bIns="0" rtlCol="0" anchor="t"/>
          <a:lstStyle/>
          <a:p>
            <a:pPr marL="0" indent="0" algn="l">
              <a:lnSpc>
                <a:spcPts val="11100"/>
              </a:lnSpc>
              <a:buNone/>
            </a:pPr>
            <a:r>
              <a:rPr lang="en-US" sz="8850" dirty="0">
                <a:solidFill>
                  <a:srgbClr val="76B9FF"/>
                </a:solidFill>
                <a:latin typeface="Roboto Slab" pitchFamily="34" charset="0"/>
                <a:ea typeface="Roboto Slab" pitchFamily="34" charset="-122"/>
                <a:cs typeface="Roboto Slab" pitchFamily="34" charset="-120"/>
              </a:rPr>
              <a:t>A Future of </a:t>
            </a:r>
            <a:r>
              <a:rPr lang="en-US" sz="8850" dirty="0">
                <a:solidFill>
                  <a:srgbClr val="84C1FA"/>
                </a:solidFill>
                <a:latin typeface="Roboto Slab" pitchFamily="34" charset="0"/>
                <a:ea typeface="Roboto Slab" pitchFamily="34" charset="-122"/>
                <a:cs typeface="Roboto Slab" pitchFamily="34" charset="-120"/>
              </a:rPr>
              <a:t>Collaboration</a:t>
            </a:r>
            <a:endParaRPr lang="en-US" sz="8850" dirty="0"/>
          </a:p>
        </p:txBody>
      </p:sp>
      <p:sp>
        <p:nvSpPr>
          <p:cNvPr id="4" name="Text 1"/>
          <p:cNvSpPr/>
          <p:nvPr/>
        </p:nvSpPr>
        <p:spPr>
          <a:xfrm>
            <a:off x="6275903" y="3778925"/>
            <a:ext cx="7564993" cy="1804035"/>
          </a:xfrm>
          <a:prstGeom prst="rect">
            <a:avLst/>
          </a:prstGeom>
          <a:noFill/>
          <a:ln/>
        </p:spPr>
        <p:txBody>
          <a:bodyPr wrap="square" lIns="0" tIns="0" rIns="0" bIns="0" rtlCol="0" anchor="t"/>
          <a:lstStyle/>
          <a:p>
            <a:pPr marL="0" indent="0" algn="l">
              <a:lnSpc>
                <a:spcPts val="3550"/>
              </a:lnSpc>
              <a:buNone/>
            </a:pPr>
            <a:r>
              <a:rPr lang="en-US" sz="2200" dirty="0">
                <a:solidFill>
                  <a:srgbClr val="D6E5EF"/>
                </a:solidFill>
                <a:latin typeface="Roboto" pitchFamily="34" charset="0"/>
                <a:ea typeface="Roboto" pitchFamily="34" charset="-122"/>
                <a:cs typeface="Roboto" pitchFamily="34" charset="-120"/>
              </a:rPr>
              <a:t>The ultimate potential of AI is not replacement, but enhancement. We are entering an era where the collaboration between human creativity and machine intelligence will unlock the next golden age of innovation.</a:t>
            </a:r>
            <a:endParaRPr lang="en-US" sz="2200" dirty="0"/>
          </a:p>
        </p:txBody>
      </p:sp>
      <p:sp>
        <p:nvSpPr>
          <p:cNvPr id="5" name="Text 2"/>
          <p:cNvSpPr/>
          <p:nvPr/>
        </p:nvSpPr>
        <p:spPr>
          <a:xfrm>
            <a:off x="6614160" y="6090404"/>
            <a:ext cx="7226737" cy="721995"/>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The future of humanity with AI is a partnership—machines handling complexity, humans focusing on purpose and passion.</a:t>
            </a:r>
            <a:endParaRPr lang="en-US" sz="1750" dirty="0"/>
          </a:p>
        </p:txBody>
      </p:sp>
      <p:sp>
        <p:nvSpPr>
          <p:cNvPr id="6" name="Shape 3"/>
          <p:cNvSpPr/>
          <p:nvPr/>
        </p:nvSpPr>
        <p:spPr>
          <a:xfrm>
            <a:off x="6275903" y="5836682"/>
            <a:ext cx="30480" cy="1229439"/>
          </a:xfrm>
          <a:prstGeom prst="rect">
            <a:avLst/>
          </a:prstGeom>
          <a:solidFill>
            <a:srgbClr val="66A8EE"/>
          </a:solidFill>
          <a:ln/>
        </p:spPr>
      </p:sp>
      <p:sp>
        <p:nvSpPr>
          <p:cNvPr id="7" name="Text 4"/>
          <p:cNvSpPr/>
          <p:nvPr/>
        </p:nvSpPr>
        <p:spPr>
          <a:xfrm>
            <a:off x="6275903" y="7319843"/>
            <a:ext cx="7564993" cy="288727"/>
          </a:xfrm>
          <a:prstGeom prst="rect">
            <a:avLst/>
          </a:prstGeom>
          <a:noFill/>
          <a:ln/>
        </p:spPr>
        <p:txBody>
          <a:bodyPr wrap="none" lIns="0" tIns="0" rIns="0" bIns="0" rtlCol="0" anchor="t"/>
          <a:lstStyle/>
          <a:p>
            <a:pPr marL="0" indent="0" algn="l">
              <a:lnSpc>
                <a:spcPts val="2250"/>
              </a:lnSpc>
              <a:buNone/>
            </a:pP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8767" y="478750"/>
            <a:ext cx="7926467" cy="1087279"/>
          </a:xfrm>
          <a:prstGeom prst="rect">
            <a:avLst/>
          </a:prstGeom>
          <a:noFill/>
          <a:ln/>
        </p:spPr>
        <p:txBody>
          <a:bodyPr wrap="square" lIns="0" tIns="0" rIns="0" bIns="0" rtlCol="0" anchor="t"/>
          <a:lstStyle/>
          <a:p>
            <a:pPr marL="0" indent="0" algn="l">
              <a:lnSpc>
                <a:spcPts val="4250"/>
              </a:lnSpc>
              <a:buNone/>
            </a:pPr>
            <a:r>
              <a:rPr lang="en-US" sz="3400" dirty="0">
                <a:solidFill>
                  <a:srgbClr val="76B9FF"/>
                </a:solidFill>
                <a:latin typeface="Roboto Slab" pitchFamily="34" charset="0"/>
                <a:ea typeface="Roboto Slab" pitchFamily="34" charset="-122"/>
                <a:cs typeface="Roboto Slab" pitchFamily="34" charset="-120"/>
              </a:rPr>
              <a:t>Human-Robot Collaboration: Working Together for Tomorrow</a:t>
            </a:r>
            <a:endParaRPr lang="en-US" sz="3400" dirty="0"/>
          </a:p>
        </p:txBody>
      </p:sp>
      <p:sp>
        <p:nvSpPr>
          <p:cNvPr id="4" name="Text 1"/>
          <p:cNvSpPr/>
          <p:nvPr/>
        </p:nvSpPr>
        <p:spPr>
          <a:xfrm>
            <a:off x="608767" y="1826895"/>
            <a:ext cx="7926467" cy="556498"/>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Roboto" pitchFamily="34" charset="0"/>
                <a:ea typeface="Roboto" pitchFamily="34" charset="-122"/>
                <a:cs typeface="Roboto" pitchFamily="34" charset="-120"/>
              </a:rPr>
              <a:t>Human-robot collaboration merges ingenuity with efficiency, driving advancements and solving complex challenges across various sectors.</a:t>
            </a:r>
            <a:endParaRPr lang="en-US" sz="13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8767" y="2579013"/>
            <a:ext cx="434816" cy="434816"/>
          </a:xfrm>
          <a:prstGeom prst="rect">
            <a:avLst/>
          </a:prstGeom>
        </p:spPr>
      </p:pic>
      <p:sp>
        <p:nvSpPr>
          <p:cNvPr id="6" name="Text 2"/>
          <p:cNvSpPr/>
          <p:nvPr/>
        </p:nvSpPr>
        <p:spPr>
          <a:xfrm>
            <a:off x="608767" y="3231237"/>
            <a:ext cx="2631996" cy="271701"/>
          </a:xfrm>
          <a:prstGeom prst="rect">
            <a:avLst/>
          </a:prstGeom>
          <a:noFill/>
          <a:ln/>
        </p:spPr>
        <p:txBody>
          <a:bodyPr wrap="none" lIns="0" tIns="0" rIns="0" bIns="0" rtlCol="0" anchor="t"/>
          <a:lstStyle/>
          <a:p>
            <a:pPr marL="0" indent="0" algn="l">
              <a:lnSpc>
                <a:spcPts val="2100"/>
              </a:lnSpc>
              <a:buNone/>
            </a:pPr>
            <a:r>
              <a:rPr lang="en-US" sz="1700" dirty="0">
                <a:solidFill>
                  <a:srgbClr val="D6E5EF"/>
                </a:solidFill>
                <a:latin typeface="Roboto Slab" pitchFamily="34" charset="0"/>
                <a:ea typeface="Roboto Slab" pitchFamily="34" charset="-122"/>
                <a:cs typeface="Roboto Slab" pitchFamily="34" charset="-120"/>
              </a:rPr>
              <a:t>Advanced Manufacturing</a:t>
            </a:r>
            <a:endParaRPr lang="en-US" sz="1700" dirty="0"/>
          </a:p>
        </p:txBody>
      </p:sp>
      <p:sp>
        <p:nvSpPr>
          <p:cNvPr id="7" name="Text 3"/>
          <p:cNvSpPr/>
          <p:nvPr/>
        </p:nvSpPr>
        <p:spPr>
          <a:xfrm>
            <a:off x="608767" y="3607237"/>
            <a:ext cx="7926467" cy="278249"/>
          </a:xfrm>
          <a:prstGeom prst="rect">
            <a:avLst/>
          </a:prstGeom>
          <a:noFill/>
          <a:ln/>
        </p:spPr>
        <p:txBody>
          <a:bodyPr wrap="none" lIns="0" tIns="0" rIns="0" bIns="0" rtlCol="0" anchor="t"/>
          <a:lstStyle/>
          <a:p>
            <a:pPr marL="0" indent="0" algn="l">
              <a:lnSpc>
                <a:spcPts val="2150"/>
              </a:lnSpc>
              <a:buNone/>
            </a:pPr>
            <a:r>
              <a:rPr lang="en-US" sz="1350" dirty="0">
                <a:solidFill>
                  <a:srgbClr val="D6E5EF"/>
                </a:solidFill>
                <a:latin typeface="Roboto" pitchFamily="34" charset="0"/>
                <a:ea typeface="Roboto" pitchFamily="34" charset="-122"/>
                <a:cs typeface="Roboto" pitchFamily="34" charset="-120"/>
              </a:rPr>
              <a:t>Cobots boost productivity and safety, enabling precise tasks in manufacturing lines.</a:t>
            </a:r>
            <a:endParaRPr lang="en-US" sz="135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767" y="4233386"/>
            <a:ext cx="434816" cy="434816"/>
          </a:xfrm>
          <a:prstGeom prst="rect">
            <a:avLst/>
          </a:prstGeom>
        </p:spPr>
      </p:pic>
      <p:sp>
        <p:nvSpPr>
          <p:cNvPr id="9" name="Text 4"/>
          <p:cNvSpPr/>
          <p:nvPr/>
        </p:nvSpPr>
        <p:spPr>
          <a:xfrm>
            <a:off x="608767" y="4885611"/>
            <a:ext cx="2779752" cy="271701"/>
          </a:xfrm>
          <a:prstGeom prst="rect">
            <a:avLst/>
          </a:prstGeom>
          <a:noFill/>
          <a:ln/>
        </p:spPr>
        <p:txBody>
          <a:bodyPr wrap="none" lIns="0" tIns="0" rIns="0" bIns="0" rtlCol="0" anchor="t"/>
          <a:lstStyle/>
          <a:p>
            <a:pPr marL="0" indent="0" algn="l">
              <a:lnSpc>
                <a:spcPts val="2100"/>
              </a:lnSpc>
              <a:buNone/>
            </a:pPr>
            <a:r>
              <a:rPr lang="en-US" sz="1700" dirty="0">
                <a:solidFill>
                  <a:srgbClr val="D6E5EF"/>
                </a:solidFill>
                <a:latin typeface="Roboto Slab" pitchFamily="34" charset="0"/>
                <a:ea typeface="Roboto Slab" pitchFamily="34" charset="-122"/>
                <a:cs typeface="Roboto Slab" pitchFamily="34" charset="-120"/>
              </a:rPr>
              <a:t>Transformative Healthcare</a:t>
            </a:r>
            <a:endParaRPr lang="en-US" sz="1700" dirty="0"/>
          </a:p>
        </p:txBody>
      </p:sp>
      <p:sp>
        <p:nvSpPr>
          <p:cNvPr id="10" name="Text 5"/>
          <p:cNvSpPr/>
          <p:nvPr/>
        </p:nvSpPr>
        <p:spPr>
          <a:xfrm>
            <a:off x="608767" y="5261610"/>
            <a:ext cx="7926467" cy="556498"/>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Roboto" pitchFamily="34" charset="0"/>
                <a:ea typeface="Roboto" pitchFamily="34" charset="-122"/>
                <a:cs typeface="Roboto" pitchFamily="34" charset="-120"/>
              </a:rPr>
              <a:t>Robots aid medical professionals in surgeries, diagnostics, and monitoring, freeing staff for critical decisions and empathetic care.</a:t>
            </a:r>
            <a:endParaRPr lang="en-US" sz="1350" dirty="0"/>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8767" y="6166009"/>
            <a:ext cx="434816" cy="434816"/>
          </a:xfrm>
          <a:prstGeom prst="rect">
            <a:avLst/>
          </a:prstGeom>
        </p:spPr>
      </p:pic>
      <p:sp>
        <p:nvSpPr>
          <p:cNvPr id="12" name="Text 6"/>
          <p:cNvSpPr/>
          <p:nvPr/>
        </p:nvSpPr>
        <p:spPr>
          <a:xfrm>
            <a:off x="608767" y="6818233"/>
            <a:ext cx="2174438" cy="271701"/>
          </a:xfrm>
          <a:prstGeom prst="rect">
            <a:avLst/>
          </a:prstGeom>
          <a:noFill/>
          <a:ln/>
        </p:spPr>
        <p:txBody>
          <a:bodyPr wrap="none" lIns="0" tIns="0" rIns="0" bIns="0" rtlCol="0" anchor="t"/>
          <a:lstStyle/>
          <a:p>
            <a:pPr marL="0" indent="0" algn="l">
              <a:lnSpc>
                <a:spcPts val="2100"/>
              </a:lnSpc>
              <a:buNone/>
            </a:pPr>
            <a:r>
              <a:rPr lang="en-US" sz="1700" dirty="0">
                <a:solidFill>
                  <a:srgbClr val="D6E5EF"/>
                </a:solidFill>
                <a:latin typeface="Roboto Slab" pitchFamily="34" charset="0"/>
                <a:ea typeface="Roboto Slab" pitchFamily="34" charset="-122"/>
                <a:cs typeface="Roboto Slab" pitchFamily="34" charset="-120"/>
              </a:rPr>
              <a:t>Enhanced Daily Life</a:t>
            </a:r>
            <a:endParaRPr lang="en-US" sz="1700" dirty="0"/>
          </a:p>
        </p:txBody>
      </p:sp>
      <p:sp>
        <p:nvSpPr>
          <p:cNvPr id="13" name="Text 7"/>
          <p:cNvSpPr/>
          <p:nvPr/>
        </p:nvSpPr>
        <p:spPr>
          <a:xfrm>
            <a:off x="608767" y="7194233"/>
            <a:ext cx="7926467" cy="556498"/>
          </a:xfrm>
          <a:prstGeom prst="rect">
            <a:avLst/>
          </a:prstGeom>
          <a:noFill/>
          <a:ln/>
        </p:spPr>
        <p:txBody>
          <a:bodyPr wrap="square" lIns="0" tIns="0" rIns="0" bIns="0" rtlCol="0" anchor="t"/>
          <a:lstStyle/>
          <a:p>
            <a:pPr marL="0" indent="0" algn="l">
              <a:lnSpc>
                <a:spcPts val="2150"/>
              </a:lnSpc>
              <a:buNone/>
            </a:pPr>
            <a:r>
              <a:rPr lang="en-US" sz="1350" dirty="0">
                <a:solidFill>
                  <a:srgbClr val="D6E5EF"/>
                </a:solidFill>
                <a:latin typeface="Roboto" pitchFamily="34" charset="0"/>
                <a:ea typeface="Roboto" pitchFamily="34" charset="-122"/>
                <a:cs typeface="Roboto" pitchFamily="34" charset="-120"/>
              </a:rPr>
              <a:t>AI assistants and robots streamline household tasks, improve accessibility, and enhance daily convenience.</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76331"/>
            <a:ext cx="7556421" cy="1417677"/>
          </a:xfrm>
          <a:prstGeom prst="rect">
            <a:avLst/>
          </a:prstGeom>
          <a:noFill/>
          <a:ln/>
        </p:spPr>
        <p:txBody>
          <a:bodyPr wrap="none" lIns="0" tIns="0" rIns="0" bIns="0" rtlCol="0" anchor="t"/>
          <a:lstStyle/>
          <a:p>
            <a:pPr marL="0" indent="0" algn="l">
              <a:lnSpc>
                <a:spcPts val="11150"/>
              </a:lnSpc>
              <a:buNone/>
            </a:pPr>
            <a:r>
              <a:rPr lang="en-US" sz="8900" dirty="0">
                <a:solidFill>
                  <a:srgbClr val="76B9FF"/>
                </a:solidFill>
                <a:latin typeface="Roboto Slab" pitchFamily="34" charset="0"/>
                <a:ea typeface="Roboto Slab" pitchFamily="34" charset="-122"/>
                <a:cs typeface="Roboto Slab" pitchFamily="34" charset="-120"/>
              </a:rPr>
              <a:t>Thank You….</a:t>
            </a:r>
            <a:endParaRPr lang="en-US" sz="8900" dirty="0"/>
          </a:p>
        </p:txBody>
      </p:sp>
      <p:sp>
        <p:nvSpPr>
          <p:cNvPr id="4" name="Text 1"/>
          <p:cNvSpPr/>
          <p:nvPr/>
        </p:nvSpPr>
        <p:spPr>
          <a:xfrm>
            <a:off x="793790" y="3834170"/>
            <a:ext cx="7556421" cy="725805"/>
          </a:xfrm>
          <a:prstGeom prst="rect">
            <a:avLst/>
          </a:prstGeom>
          <a:noFill/>
          <a:ln/>
        </p:spPr>
        <p:txBody>
          <a:bodyPr wrap="square" lIns="0" tIns="0" rIns="0" bIns="0" rtlCol="0" anchor="t"/>
          <a:lstStyle/>
          <a:p>
            <a:pPr marL="0" indent="0" algn="l">
              <a:lnSpc>
                <a:spcPts val="2850"/>
              </a:lnSpc>
              <a:buNone/>
            </a:pPr>
            <a:r>
              <a:rPr lang="en-US" sz="1750" b="1" i="1" dirty="0">
                <a:solidFill>
                  <a:srgbClr val="D6E5EF"/>
                </a:solidFill>
                <a:latin typeface="Roboto" pitchFamily="34" charset="0"/>
                <a:ea typeface="Roboto" pitchFamily="34" charset="-122"/>
                <a:cs typeface="Roboto" pitchFamily="34" charset="-120"/>
              </a:rPr>
              <a:t>AI won't replace humans, but humans who use AI will replace those who don't. Let's build a future of augmented possibilities.</a:t>
            </a:r>
            <a:endParaRPr lang="en-US" sz="1750" dirty="0"/>
          </a:p>
        </p:txBody>
      </p:sp>
      <p:sp>
        <p:nvSpPr>
          <p:cNvPr id="5" name="Text 2"/>
          <p:cNvSpPr/>
          <p:nvPr/>
        </p:nvSpPr>
        <p:spPr>
          <a:xfrm>
            <a:off x="793790" y="5019199"/>
            <a:ext cx="350150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3"/>
          <p:cNvSpPr/>
          <p:nvPr/>
        </p:nvSpPr>
        <p:spPr>
          <a:xfrm>
            <a:off x="4856321" y="5019199"/>
            <a:ext cx="350150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4"/>
          <p:cNvSpPr/>
          <p:nvPr/>
        </p:nvSpPr>
        <p:spPr>
          <a:xfrm>
            <a:off x="4856321" y="5586174"/>
            <a:ext cx="3501509"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76300"/>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3" name="Text 1"/>
          <p:cNvSpPr/>
          <p:nvPr/>
        </p:nvSpPr>
        <p:spPr>
          <a:xfrm>
            <a:off x="793790" y="1570792"/>
            <a:ext cx="11290935" cy="978218"/>
          </a:xfrm>
          <a:prstGeom prst="rect">
            <a:avLst/>
          </a:prstGeom>
          <a:noFill/>
          <a:ln/>
        </p:spPr>
        <p:txBody>
          <a:bodyPr wrap="none" lIns="0" tIns="0" rIns="0" bIns="0" rtlCol="0" anchor="t"/>
          <a:lstStyle/>
          <a:p>
            <a:pPr marL="0" indent="0" algn="l">
              <a:lnSpc>
                <a:spcPts val="7700"/>
              </a:lnSpc>
              <a:buNone/>
            </a:pPr>
            <a:r>
              <a:rPr lang="en-US" sz="6150" dirty="0">
                <a:solidFill>
                  <a:srgbClr val="76B9FF"/>
                </a:solidFill>
                <a:latin typeface="Roboto Slab" pitchFamily="34" charset="0"/>
                <a:ea typeface="Roboto Slab" pitchFamily="34" charset="-122"/>
                <a:cs typeface="Roboto Slab" pitchFamily="34" charset="-120"/>
              </a:rPr>
              <a:t>What is Artificial Intelligence?</a:t>
            </a:r>
            <a:endParaRPr lang="en-US" sz="6150" dirty="0"/>
          </a:p>
        </p:txBody>
      </p:sp>
      <p:sp>
        <p:nvSpPr>
          <p:cNvPr id="4" name="Text 2"/>
          <p:cNvSpPr/>
          <p:nvPr/>
        </p:nvSpPr>
        <p:spPr>
          <a:xfrm>
            <a:off x="793790" y="3093244"/>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Artificial Intelligence (AI) is the science and engineering of making intelligent machines, especially intelligent computer programs. In essence, it is about enabling computers to perform tasks that typically require human intelligence, such as learning, decision-making, perception, and problem-solving.</a:t>
            </a:r>
            <a:endParaRPr lang="en-US" sz="1750" dirty="0"/>
          </a:p>
        </p:txBody>
      </p:sp>
      <p:sp>
        <p:nvSpPr>
          <p:cNvPr id="5" name="Text 3"/>
          <p:cNvSpPr/>
          <p:nvPr/>
        </p:nvSpPr>
        <p:spPr>
          <a:xfrm>
            <a:off x="1133951" y="5162907"/>
            <a:ext cx="7264122"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AI is the operating system of our future, driving unprecedented transformations across every sector.</a:t>
            </a:r>
            <a:endParaRPr lang="en-US" sz="1750" dirty="0"/>
          </a:p>
        </p:txBody>
      </p:sp>
      <p:sp>
        <p:nvSpPr>
          <p:cNvPr id="6" name="Shape 4"/>
          <p:cNvSpPr/>
          <p:nvPr/>
        </p:nvSpPr>
        <p:spPr>
          <a:xfrm>
            <a:off x="793790" y="5162907"/>
            <a:ext cx="30480" cy="725805"/>
          </a:xfrm>
          <a:prstGeom prst="rect">
            <a:avLst/>
          </a:prstGeom>
          <a:solidFill>
            <a:srgbClr val="66A8EE"/>
          </a:solidFill>
          <a:ln/>
        </p:spPr>
      </p:sp>
      <p:pic>
        <p:nvPicPr>
          <p:cNvPr id="7" name="Image 0" descr="preencoded.png"/>
          <p:cNvPicPr>
            <a:picLocks noChangeAspect="1"/>
          </p:cNvPicPr>
          <p:nvPr/>
        </p:nvPicPr>
        <p:blipFill>
          <a:blip r:embed="rId3"/>
          <a:stretch>
            <a:fillRect/>
          </a:stretch>
        </p:blipFill>
        <p:spPr>
          <a:xfrm>
            <a:off x="8959096" y="3144322"/>
            <a:ext cx="4885015" cy="39537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70811"/>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3" name="Text 1"/>
          <p:cNvSpPr/>
          <p:nvPr/>
        </p:nvSpPr>
        <p:spPr>
          <a:xfrm>
            <a:off x="793790" y="1215866"/>
            <a:ext cx="8027313" cy="566976"/>
          </a:xfrm>
          <a:prstGeom prst="rect">
            <a:avLst/>
          </a:prstGeom>
          <a:noFill/>
          <a:ln/>
        </p:spPr>
        <p:txBody>
          <a:bodyPr wrap="non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AI Evolution: From Logic to Creativity</a:t>
            </a:r>
            <a:endParaRPr lang="en-US" sz="3550" dirty="0"/>
          </a:p>
        </p:txBody>
      </p:sp>
      <p:sp>
        <p:nvSpPr>
          <p:cNvPr id="4" name="Shape 2"/>
          <p:cNvSpPr/>
          <p:nvPr/>
        </p:nvSpPr>
        <p:spPr>
          <a:xfrm>
            <a:off x="793790" y="4972288"/>
            <a:ext cx="13042821" cy="30480"/>
          </a:xfrm>
          <a:prstGeom prst="roundRect">
            <a:avLst>
              <a:gd name="adj" fmla="val 111628"/>
            </a:avLst>
          </a:prstGeom>
          <a:solidFill>
            <a:srgbClr val="585F6B"/>
          </a:solidFill>
          <a:ln/>
        </p:spPr>
      </p:sp>
      <p:sp>
        <p:nvSpPr>
          <p:cNvPr id="5" name="Shape 3"/>
          <p:cNvSpPr/>
          <p:nvPr/>
        </p:nvSpPr>
        <p:spPr>
          <a:xfrm>
            <a:off x="3301960" y="4291846"/>
            <a:ext cx="30480" cy="680442"/>
          </a:xfrm>
          <a:prstGeom prst="roundRect">
            <a:avLst>
              <a:gd name="adj" fmla="val 111628"/>
            </a:avLst>
          </a:prstGeom>
          <a:solidFill>
            <a:srgbClr val="585F6B"/>
          </a:solidFill>
          <a:ln/>
        </p:spPr>
      </p:sp>
      <p:sp>
        <p:nvSpPr>
          <p:cNvPr id="6" name="Shape 4"/>
          <p:cNvSpPr/>
          <p:nvPr/>
        </p:nvSpPr>
        <p:spPr>
          <a:xfrm>
            <a:off x="3062049" y="4717137"/>
            <a:ext cx="510302" cy="510302"/>
          </a:xfrm>
          <a:prstGeom prst="roundRect">
            <a:avLst>
              <a:gd name="adj" fmla="val 6667"/>
            </a:avLst>
          </a:prstGeom>
          <a:solidFill>
            <a:srgbClr val="3F4652"/>
          </a:solidFill>
          <a:ln/>
        </p:spPr>
      </p:sp>
      <p:sp>
        <p:nvSpPr>
          <p:cNvPr id="7" name="Text 5"/>
          <p:cNvSpPr/>
          <p:nvPr/>
        </p:nvSpPr>
        <p:spPr>
          <a:xfrm>
            <a:off x="3147120" y="475964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8" name="Text 6"/>
          <p:cNvSpPr/>
          <p:nvPr/>
        </p:nvSpPr>
        <p:spPr>
          <a:xfrm>
            <a:off x="1110377" y="2123003"/>
            <a:ext cx="4413766" cy="354330"/>
          </a:xfrm>
          <a:prstGeom prst="rect">
            <a:avLst/>
          </a:prstGeom>
          <a:noFill/>
          <a:ln/>
        </p:spPr>
        <p:txBody>
          <a:bodyPr wrap="none" lIns="0" tIns="0" rIns="0" bIns="0" rtlCol="0" anchor="t"/>
          <a:lstStyle/>
          <a:p>
            <a:pPr marL="0" indent="0" algn="ctr">
              <a:lnSpc>
                <a:spcPts val="2750"/>
              </a:lnSpc>
              <a:buNone/>
            </a:pPr>
            <a:r>
              <a:rPr lang="en-US" sz="2200" dirty="0">
                <a:solidFill>
                  <a:srgbClr val="D6E5EF"/>
                </a:solidFill>
                <a:latin typeface="Roboto Slab" pitchFamily="34" charset="0"/>
                <a:ea typeface="Roboto Slab" pitchFamily="34" charset="-122"/>
                <a:cs typeface="Roboto Slab" pitchFamily="34" charset="-120"/>
              </a:rPr>
              <a:t>1950s-1970s: Rule-Based Systems</a:t>
            </a:r>
            <a:endParaRPr lang="en-US" sz="2200" dirty="0"/>
          </a:p>
        </p:txBody>
      </p:sp>
      <p:sp>
        <p:nvSpPr>
          <p:cNvPr id="9" name="Text 7"/>
          <p:cNvSpPr/>
          <p:nvPr/>
        </p:nvSpPr>
        <p:spPr>
          <a:xfrm>
            <a:off x="1020604" y="2613422"/>
            <a:ext cx="4593312" cy="1451610"/>
          </a:xfrm>
          <a:prstGeom prst="rect">
            <a:avLst/>
          </a:prstGeom>
          <a:noFill/>
          <a:ln/>
        </p:spPr>
        <p:txBody>
          <a:bodyPr wrap="square" lIns="0" tIns="0" rIns="0" bIns="0" rtlCol="0" anchor="t"/>
          <a:lstStyle/>
          <a:p>
            <a:pPr marL="0" indent="0" algn="ctr">
              <a:lnSpc>
                <a:spcPts val="2850"/>
              </a:lnSpc>
              <a:buNone/>
            </a:pPr>
            <a:r>
              <a:rPr lang="en-US" sz="1750" dirty="0">
                <a:solidFill>
                  <a:srgbClr val="D6E5EF"/>
                </a:solidFill>
                <a:latin typeface="Roboto" pitchFamily="34" charset="0"/>
                <a:ea typeface="Roboto" pitchFamily="34" charset="-122"/>
                <a:cs typeface="Roboto" pitchFamily="34" charset="-120"/>
              </a:rPr>
              <a:t>Early AI focused on hard-coded logic and expert systems. Machines could solve specific, defined problems, but lacked flexibility.</a:t>
            </a:r>
            <a:endParaRPr lang="en-US" sz="1750" dirty="0"/>
          </a:p>
        </p:txBody>
      </p:sp>
      <p:sp>
        <p:nvSpPr>
          <p:cNvPr id="10" name="Shape 8"/>
          <p:cNvSpPr/>
          <p:nvPr/>
        </p:nvSpPr>
        <p:spPr>
          <a:xfrm>
            <a:off x="5967293" y="4972288"/>
            <a:ext cx="30480" cy="680442"/>
          </a:xfrm>
          <a:prstGeom prst="roundRect">
            <a:avLst>
              <a:gd name="adj" fmla="val 111628"/>
            </a:avLst>
          </a:prstGeom>
          <a:solidFill>
            <a:srgbClr val="585F6B"/>
          </a:solidFill>
          <a:ln/>
        </p:spPr>
      </p:sp>
      <p:sp>
        <p:nvSpPr>
          <p:cNvPr id="11" name="Shape 9"/>
          <p:cNvSpPr/>
          <p:nvPr/>
        </p:nvSpPr>
        <p:spPr>
          <a:xfrm>
            <a:off x="5727382" y="4717137"/>
            <a:ext cx="510302" cy="510302"/>
          </a:xfrm>
          <a:prstGeom prst="roundRect">
            <a:avLst>
              <a:gd name="adj" fmla="val 6667"/>
            </a:avLst>
          </a:prstGeom>
          <a:solidFill>
            <a:srgbClr val="3F4652"/>
          </a:solidFill>
          <a:ln/>
        </p:spPr>
      </p:sp>
      <p:sp>
        <p:nvSpPr>
          <p:cNvPr id="12" name="Text 10"/>
          <p:cNvSpPr/>
          <p:nvPr/>
        </p:nvSpPr>
        <p:spPr>
          <a:xfrm>
            <a:off x="5812453" y="475964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13" name="Text 11"/>
          <p:cNvSpPr/>
          <p:nvPr/>
        </p:nvSpPr>
        <p:spPr>
          <a:xfrm>
            <a:off x="3871079" y="5879544"/>
            <a:ext cx="4222909" cy="354330"/>
          </a:xfrm>
          <a:prstGeom prst="rect">
            <a:avLst/>
          </a:prstGeom>
          <a:noFill/>
          <a:ln/>
        </p:spPr>
        <p:txBody>
          <a:bodyPr wrap="none" lIns="0" tIns="0" rIns="0" bIns="0" rtlCol="0" anchor="t"/>
          <a:lstStyle/>
          <a:p>
            <a:pPr marL="0" indent="0" algn="ctr">
              <a:lnSpc>
                <a:spcPts val="2750"/>
              </a:lnSpc>
              <a:buNone/>
            </a:pPr>
            <a:r>
              <a:rPr lang="en-US" sz="2200" dirty="0">
                <a:solidFill>
                  <a:srgbClr val="D6E5EF"/>
                </a:solidFill>
                <a:latin typeface="Roboto Slab" pitchFamily="34" charset="0"/>
                <a:ea typeface="Roboto Slab" pitchFamily="34" charset="-122"/>
                <a:cs typeface="Roboto Slab" pitchFamily="34" charset="-120"/>
              </a:rPr>
              <a:t>1980s-2000s: Machine Learning</a:t>
            </a:r>
            <a:endParaRPr lang="en-US" sz="2200" dirty="0"/>
          </a:p>
        </p:txBody>
      </p:sp>
      <p:sp>
        <p:nvSpPr>
          <p:cNvPr id="14" name="Text 12"/>
          <p:cNvSpPr/>
          <p:nvPr/>
        </p:nvSpPr>
        <p:spPr>
          <a:xfrm>
            <a:off x="3685818" y="6369963"/>
            <a:ext cx="4593431" cy="1088708"/>
          </a:xfrm>
          <a:prstGeom prst="rect">
            <a:avLst/>
          </a:prstGeom>
          <a:noFill/>
          <a:ln/>
        </p:spPr>
        <p:txBody>
          <a:bodyPr wrap="square" lIns="0" tIns="0" rIns="0" bIns="0" rtlCol="0" anchor="t"/>
          <a:lstStyle/>
          <a:p>
            <a:pPr marL="0" indent="0" algn="ctr">
              <a:lnSpc>
                <a:spcPts val="2850"/>
              </a:lnSpc>
              <a:buNone/>
            </a:pPr>
            <a:r>
              <a:rPr lang="en-US" sz="1750" dirty="0">
                <a:solidFill>
                  <a:srgbClr val="D6E5EF"/>
                </a:solidFill>
                <a:latin typeface="Roboto" pitchFamily="34" charset="0"/>
                <a:ea typeface="Roboto" pitchFamily="34" charset="-122"/>
                <a:cs typeface="Roboto" pitchFamily="34" charset="-120"/>
              </a:rPr>
              <a:t>The rise of statistical methods and algorithms allowed machines to learn from data (e.g., neural networks, decision trees).</a:t>
            </a:r>
            <a:endParaRPr lang="en-US" sz="1750" dirty="0"/>
          </a:p>
        </p:txBody>
      </p:sp>
      <p:sp>
        <p:nvSpPr>
          <p:cNvPr id="15" name="Shape 13"/>
          <p:cNvSpPr/>
          <p:nvPr/>
        </p:nvSpPr>
        <p:spPr>
          <a:xfrm>
            <a:off x="8632508" y="4291846"/>
            <a:ext cx="30480" cy="680442"/>
          </a:xfrm>
          <a:prstGeom prst="roundRect">
            <a:avLst>
              <a:gd name="adj" fmla="val 111628"/>
            </a:avLst>
          </a:prstGeom>
          <a:solidFill>
            <a:srgbClr val="585F6B"/>
          </a:solidFill>
          <a:ln/>
        </p:spPr>
      </p:sp>
      <p:sp>
        <p:nvSpPr>
          <p:cNvPr id="16" name="Shape 14"/>
          <p:cNvSpPr/>
          <p:nvPr/>
        </p:nvSpPr>
        <p:spPr>
          <a:xfrm>
            <a:off x="8392597" y="4717137"/>
            <a:ext cx="510302" cy="510302"/>
          </a:xfrm>
          <a:prstGeom prst="roundRect">
            <a:avLst>
              <a:gd name="adj" fmla="val 6667"/>
            </a:avLst>
          </a:prstGeom>
          <a:solidFill>
            <a:srgbClr val="3F4652"/>
          </a:solidFill>
          <a:ln/>
        </p:spPr>
      </p:sp>
      <p:sp>
        <p:nvSpPr>
          <p:cNvPr id="17" name="Text 15"/>
          <p:cNvSpPr/>
          <p:nvPr/>
        </p:nvSpPr>
        <p:spPr>
          <a:xfrm>
            <a:off x="8477667" y="475964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8" name="Text 16"/>
          <p:cNvSpPr/>
          <p:nvPr/>
        </p:nvSpPr>
        <p:spPr>
          <a:xfrm>
            <a:off x="6488668" y="2123003"/>
            <a:ext cx="4318159" cy="354330"/>
          </a:xfrm>
          <a:prstGeom prst="rect">
            <a:avLst/>
          </a:prstGeom>
          <a:noFill/>
          <a:ln/>
        </p:spPr>
        <p:txBody>
          <a:bodyPr wrap="none" lIns="0" tIns="0" rIns="0" bIns="0" rtlCol="0" anchor="t"/>
          <a:lstStyle/>
          <a:p>
            <a:pPr marL="0" indent="0" algn="ctr">
              <a:lnSpc>
                <a:spcPts val="2750"/>
              </a:lnSpc>
              <a:buNone/>
            </a:pPr>
            <a:r>
              <a:rPr lang="en-US" sz="2200" dirty="0">
                <a:solidFill>
                  <a:srgbClr val="D6E5EF"/>
                </a:solidFill>
                <a:latin typeface="Roboto Slab" pitchFamily="34" charset="0"/>
                <a:ea typeface="Roboto Slab" pitchFamily="34" charset="-122"/>
                <a:cs typeface="Roboto Slab" pitchFamily="34" charset="-120"/>
              </a:rPr>
              <a:t>2010s: Deep Learning Revolution</a:t>
            </a:r>
            <a:endParaRPr lang="en-US" sz="2200" dirty="0"/>
          </a:p>
        </p:txBody>
      </p:sp>
      <p:sp>
        <p:nvSpPr>
          <p:cNvPr id="19" name="Text 17"/>
          <p:cNvSpPr/>
          <p:nvPr/>
        </p:nvSpPr>
        <p:spPr>
          <a:xfrm>
            <a:off x="6351032" y="2613422"/>
            <a:ext cx="4593431" cy="1451610"/>
          </a:xfrm>
          <a:prstGeom prst="rect">
            <a:avLst/>
          </a:prstGeom>
          <a:noFill/>
          <a:ln/>
        </p:spPr>
        <p:txBody>
          <a:bodyPr wrap="square" lIns="0" tIns="0" rIns="0" bIns="0" rtlCol="0" anchor="t"/>
          <a:lstStyle/>
          <a:p>
            <a:pPr marL="0" indent="0" algn="ctr">
              <a:lnSpc>
                <a:spcPts val="2850"/>
              </a:lnSpc>
              <a:buNone/>
            </a:pPr>
            <a:r>
              <a:rPr lang="en-US" sz="1750" dirty="0">
                <a:solidFill>
                  <a:srgbClr val="D6E5EF"/>
                </a:solidFill>
                <a:latin typeface="Roboto" pitchFamily="34" charset="0"/>
                <a:ea typeface="Roboto" pitchFamily="34" charset="-122"/>
                <a:cs typeface="Roboto" pitchFamily="34" charset="-120"/>
              </a:rPr>
              <a:t>Complex algorithms and massive computing power unlocked true pattern recognition, powering advances in image and speech recognition.</a:t>
            </a:r>
            <a:endParaRPr lang="en-US" sz="1750" dirty="0"/>
          </a:p>
        </p:txBody>
      </p:sp>
      <p:sp>
        <p:nvSpPr>
          <p:cNvPr id="20" name="Shape 18"/>
          <p:cNvSpPr/>
          <p:nvPr/>
        </p:nvSpPr>
        <p:spPr>
          <a:xfrm>
            <a:off x="11297841" y="4972288"/>
            <a:ext cx="30480" cy="680442"/>
          </a:xfrm>
          <a:prstGeom prst="roundRect">
            <a:avLst>
              <a:gd name="adj" fmla="val 111628"/>
            </a:avLst>
          </a:prstGeom>
          <a:solidFill>
            <a:srgbClr val="585F6B"/>
          </a:solidFill>
          <a:ln/>
        </p:spPr>
      </p:sp>
      <p:sp>
        <p:nvSpPr>
          <p:cNvPr id="21" name="Shape 19"/>
          <p:cNvSpPr/>
          <p:nvPr/>
        </p:nvSpPr>
        <p:spPr>
          <a:xfrm>
            <a:off x="11057930" y="4717137"/>
            <a:ext cx="510302" cy="510302"/>
          </a:xfrm>
          <a:prstGeom prst="roundRect">
            <a:avLst>
              <a:gd name="adj" fmla="val 6667"/>
            </a:avLst>
          </a:prstGeom>
          <a:solidFill>
            <a:srgbClr val="3F4652"/>
          </a:solidFill>
          <a:ln/>
        </p:spPr>
      </p:sp>
      <p:sp>
        <p:nvSpPr>
          <p:cNvPr id="22" name="Text 20"/>
          <p:cNvSpPr/>
          <p:nvPr/>
        </p:nvSpPr>
        <p:spPr>
          <a:xfrm>
            <a:off x="11143000" y="475964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4</a:t>
            </a:r>
            <a:endParaRPr lang="en-US" sz="2650" dirty="0"/>
          </a:p>
        </p:txBody>
      </p:sp>
      <p:sp>
        <p:nvSpPr>
          <p:cNvPr id="23" name="Text 21"/>
          <p:cNvSpPr/>
          <p:nvPr/>
        </p:nvSpPr>
        <p:spPr>
          <a:xfrm>
            <a:off x="9832896" y="5879544"/>
            <a:ext cx="2960251" cy="354330"/>
          </a:xfrm>
          <a:prstGeom prst="rect">
            <a:avLst/>
          </a:prstGeom>
          <a:noFill/>
          <a:ln/>
        </p:spPr>
        <p:txBody>
          <a:bodyPr wrap="none" lIns="0" tIns="0" rIns="0" bIns="0" rtlCol="0" anchor="t"/>
          <a:lstStyle/>
          <a:p>
            <a:pPr marL="0" indent="0" algn="ctr">
              <a:lnSpc>
                <a:spcPts val="2750"/>
              </a:lnSpc>
              <a:buNone/>
            </a:pPr>
            <a:r>
              <a:rPr lang="en-US" sz="2200" dirty="0">
                <a:solidFill>
                  <a:srgbClr val="D6E5EF"/>
                </a:solidFill>
                <a:latin typeface="Roboto Slab" pitchFamily="34" charset="0"/>
                <a:ea typeface="Roboto Slab" pitchFamily="34" charset="-122"/>
                <a:cs typeface="Roboto Slab" pitchFamily="34" charset="-120"/>
              </a:rPr>
              <a:t>Present: Generative AI</a:t>
            </a:r>
            <a:endParaRPr lang="en-US" sz="2200" dirty="0"/>
          </a:p>
        </p:txBody>
      </p:sp>
      <p:sp>
        <p:nvSpPr>
          <p:cNvPr id="24" name="Text 22"/>
          <p:cNvSpPr/>
          <p:nvPr/>
        </p:nvSpPr>
        <p:spPr>
          <a:xfrm>
            <a:off x="9016365" y="6369963"/>
            <a:ext cx="4593431" cy="1088708"/>
          </a:xfrm>
          <a:prstGeom prst="rect">
            <a:avLst/>
          </a:prstGeom>
          <a:noFill/>
          <a:ln/>
        </p:spPr>
        <p:txBody>
          <a:bodyPr wrap="square" lIns="0" tIns="0" rIns="0" bIns="0" rtlCol="0" anchor="t"/>
          <a:lstStyle/>
          <a:p>
            <a:pPr marL="0" indent="0" algn="ctr">
              <a:lnSpc>
                <a:spcPts val="2850"/>
              </a:lnSpc>
              <a:buNone/>
            </a:pPr>
            <a:r>
              <a:rPr lang="en-US" sz="1750" dirty="0">
                <a:solidFill>
                  <a:srgbClr val="D6E5EF"/>
                </a:solidFill>
                <a:latin typeface="Roboto" pitchFamily="34" charset="0"/>
                <a:ea typeface="Roboto" pitchFamily="34" charset="-122"/>
                <a:cs typeface="Roboto" pitchFamily="34" charset="-120"/>
              </a:rPr>
              <a:t>Models like Transformers create novel content (text, images, code) rather than just classifying or predicting existing data.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33826"/>
            <a:ext cx="8700849" cy="566976"/>
          </a:xfrm>
          <a:prstGeom prst="rect">
            <a:avLst/>
          </a:prstGeom>
          <a:noFill/>
          <a:ln/>
        </p:spPr>
        <p:txBody>
          <a:bodyPr wrap="non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Frontiers of Now: Current AI Innovations</a:t>
            </a:r>
            <a:endParaRPr lang="en-US" sz="3550" dirty="0"/>
          </a:p>
        </p:txBody>
      </p:sp>
      <p:sp>
        <p:nvSpPr>
          <p:cNvPr id="3" name="Text 1"/>
          <p:cNvSpPr/>
          <p:nvPr/>
        </p:nvSpPr>
        <p:spPr>
          <a:xfrm>
            <a:off x="793790" y="305442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AI is moving beyond the lab and into mainstream applications that are redefining productivity and daily life.</a:t>
            </a:r>
            <a:endParaRPr lang="en-US" sz="1750" dirty="0"/>
          </a:p>
        </p:txBody>
      </p:sp>
      <p:sp>
        <p:nvSpPr>
          <p:cNvPr id="4" name="Text 2"/>
          <p:cNvSpPr/>
          <p:nvPr/>
        </p:nvSpPr>
        <p:spPr>
          <a:xfrm>
            <a:off x="793790" y="3899297"/>
            <a:ext cx="3048000" cy="708660"/>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Generative LLMs (ChatGPT)</a:t>
            </a:r>
            <a:endParaRPr lang="en-US" sz="2200" dirty="0"/>
          </a:p>
        </p:txBody>
      </p:sp>
      <p:sp>
        <p:nvSpPr>
          <p:cNvPr id="5" name="Text 3"/>
          <p:cNvSpPr/>
          <p:nvPr/>
        </p:nvSpPr>
        <p:spPr>
          <a:xfrm>
            <a:off x="793790" y="4744045"/>
            <a:ext cx="3048000"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Revolutionizing communication, research, and creative content generation.</a:t>
            </a:r>
            <a:endParaRPr lang="en-US" sz="1750" dirty="0"/>
          </a:p>
        </p:txBody>
      </p:sp>
      <p:sp>
        <p:nvSpPr>
          <p:cNvPr id="6" name="Text 4"/>
          <p:cNvSpPr/>
          <p:nvPr/>
        </p:nvSpPr>
        <p:spPr>
          <a:xfrm>
            <a:off x="4125278" y="3899297"/>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Autonomous Transportation</a:t>
            </a:r>
            <a:endParaRPr lang="en-US" sz="2200" dirty="0"/>
          </a:p>
        </p:txBody>
      </p:sp>
      <p:sp>
        <p:nvSpPr>
          <p:cNvPr id="7" name="Text 5"/>
          <p:cNvSpPr/>
          <p:nvPr/>
        </p:nvSpPr>
        <p:spPr>
          <a:xfrm>
            <a:off x="4125278" y="4744045"/>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Advanced vision systems and decision engines enabling self-driving cars and optimized logistics.</a:t>
            </a:r>
            <a:endParaRPr lang="en-US" sz="1750" dirty="0"/>
          </a:p>
        </p:txBody>
      </p:sp>
      <p:sp>
        <p:nvSpPr>
          <p:cNvPr id="8" name="Text 6"/>
          <p:cNvSpPr/>
          <p:nvPr/>
        </p:nvSpPr>
        <p:spPr>
          <a:xfrm>
            <a:off x="7456884" y="389929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Advanced Robotics</a:t>
            </a:r>
            <a:endParaRPr lang="en-US" sz="2200" dirty="0"/>
          </a:p>
        </p:txBody>
      </p:sp>
      <p:sp>
        <p:nvSpPr>
          <p:cNvPr id="9" name="Text 7"/>
          <p:cNvSpPr/>
          <p:nvPr/>
        </p:nvSpPr>
        <p:spPr>
          <a:xfrm>
            <a:off x="7456884" y="4389715"/>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AI-driven robots performing complex, collaborative tasks in manufacturing and surgical theaters.</a:t>
            </a:r>
            <a:endParaRPr lang="en-US" sz="1750" dirty="0"/>
          </a:p>
        </p:txBody>
      </p:sp>
      <p:sp>
        <p:nvSpPr>
          <p:cNvPr id="10" name="Text 8"/>
          <p:cNvSpPr/>
          <p:nvPr/>
        </p:nvSpPr>
        <p:spPr>
          <a:xfrm>
            <a:off x="10788491" y="3899297"/>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Healthcare Diagnostics</a:t>
            </a:r>
            <a:endParaRPr lang="en-US" sz="2200" dirty="0"/>
          </a:p>
        </p:txBody>
      </p:sp>
      <p:sp>
        <p:nvSpPr>
          <p:cNvPr id="11" name="Text 9"/>
          <p:cNvSpPr/>
          <p:nvPr/>
        </p:nvSpPr>
        <p:spPr>
          <a:xfrm>
            <a:off x="10788491" y="4744045"/>
            <a:ext cx="3048119"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Accelerated diagnosis, personalized treatment plans, and drug discovery optimization.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47130"/>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3" name="Text 1"/>
          <p:cNvSpPr/>
          <p:nvPr/>
        </p:nvSpPr>
        <p:spPr>
          <a:xfrm>
            <a:off x="793790" y="1292185"/>
            <a:ext cx="10543461" cy="566976"/>
          </a:xfrm>
          <a:prstGeom prst="rect">
            <a:avLst/>
          </a:prstGeom>
          <a:noFill/>
          <a:ln/>
        </p:spPr>
        <p:txBody>
          <a:bodyPr wrap="non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AI-Powered Possibilities: The World of Tomorrow</a:t>
            </a:r>
            <a:endParaRPr lang="en-US" sz="3550" dirty="0"/>
          </a:p>
        </p:txBody>
      </p:sp>
      <p:sp>
        <p:nvSpPr>
          <p:cNvPr id="4" name="Text 2"/>
          <p:cNvSpPr/>
          <p:nvPr/>
        </p:nvSpPr>
        <p:spPr>
          <a:xfrm>
            <a:off x="793790" y="219932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AI will be instrumental in solving the grand challenges of our era and achieving unprecedented levels of human flourishing.</a:t>
            </a:r>
            <a:endParaRPr lang="en-US" sz="1750" dirty="0"/>
          </a:p>
        </p:txBody>
      </p:sp>
      <p:sp>
        <p:nvSpPr>
          <p:cNvPr id="5" name="Text 3"/>
          <p:cNvSpPr/>
          <p:nvPr/>
        </p:nvSpPr>
        <p:spPr>
          <a:xfrm>
            <a:off x="2197418" y="326540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Roboto Slab" pitchFamily="34" charset="0"/>
                <a:ea typeface="Roboto Slab" pitchFamily="34" charset="-122"/>
                <a:cs typeface="Roboto Slab" pitchFamily="34" charset="-120"/>
              </a:rPr>
              <a:t>Space Exploration</a:t>
            </a:r>
            <a:endParaRPr lang="en-US" sz="2200" dirty="0"/>
          </a:p>
        </p:txBody>
      </p:sp>
      <p:sp>
        <p:nvSpPr>
          <p:cNvPr id="6" name="Text 4"/>
          <p:cNvSpPr/>
          <p:nvPr/>
        </p:nvSpPr>
        <p:spPr>
          <a:xfrm>
            <a:off x="793790" y="3755827"/>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D6E5EF"/>
                </a:solidFill>
                <a:latin typeface="Roboto" pitchFamily="34" charset="0"/>
                <a:ea typeface="Roboto" pitchFamily="34" charset="-122"/>
                <a:cs typeface="Roboto" pitchFamily="34" charset="-120"/>
              </a:rPr>
              <a:t>Autonomous mission control and deep space data processing.</a:t>
            </a:r>
            <a:endParaRPr lang="en-US" sz="1750" dirty="0"/>
          </a:p>
        </p:txBody>
      </p:sp>
      <p:pic>
        <p:nvPicPr>
          <p:cNvPr id="7" name="Image 0" descr="preencoded.png"/>
          <p:cNvPicPr>
            <a:picLocks noChangeAspect="1"/>
          </p:cNvPicPr>
          <p:nvPr/>
        </p:nvPicPr>
        <p:blipFill>
          <a:blip r:embed="rId3"/>
          <a:stretch>
            <a:fillRect/>
          </a:stretch>
        </p:blipFill>
        <p:spPr>
          <a:xfrm>
            <a:off x="5032653" y="2817376"/>
            <a:ext cx="4564975" cy="4564975"/>
          </a:xfrm>
          <a:prstGeom prst="rect">
            <a:avLst/>
          </a:prstGeom>
        </p:spPr>
      </p:pic>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4585" y="4249341"/>
            <a:ext cx="318968" cy="318968"/>
          </a:xfrm>
          <a:prstGeom prst="rect">
            <a:avLst/>
          </a:prstGeom>
        </p:spPr>
      </p:pic>
      <p:sp>
        <p:nvSpPr>
          <p:cNvPr id="9" name="Text 5"/>
          <p:cNvSpPr/>
          <p:nvPr/>
        </p:nvSpPr>
        <p:spPr>
          <a:xfrm>
            <a:off x="9597628" y="28566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Sustainable Cities</a:t>
            </a:r>
            <a:endParaRPr lang="en-US" sz="2200" dirty="0"/>
          </a:p>
        </p:txBody>
      </p:sp>
      <p:sp>
        <p:nvSpPr>
          <p:cNvPr id="10" name="Text 6"/>
          <p:cNvSpPr/>
          <p:nvPr/>
        </p:nvSpPr>
        <p:spPr>
          <a:xfrm>
            <a:off x="9597628" y="3347085"/>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Optimizing energy grids, traffic flow, and waste management systems.</a:t>
            </a:r>
            <a:endParaRPr lang="en-US" sz="1750" dirty="0"/>
          </a:p>
        </p:txBody>
      </p:sp>
      <p:pic>
        <p:nvPicPr>
          <p:cNvPr id="11" name="Image 2" descr="preencoded.png"/>
          <p:cNvPicPr>
            <a:picLocks noChangeAspect="1"/>
          </p:cNvPicPr>
          <p:nvPr/>
        </p:nvPicPr>
        <p:blipFill>
          <a:blip r:embed="rId6"/>
          <a:stretch>
            <a:fillRect/>
          </a:stretch>
        </p:blipFill>
        <p:spPr>
          <a:xfrm>
            <a:off x="5032653" y="2817376"/>
            <a:ext cx="4564975" cy="4564975"/>
          </a:xfrm>
          <a:prstGeom prst="rect">
            <a:avLst/>
          </a:prstGeom>
        </p:spPr>
      </p:pic>
      <p:pic>
        <p:nvPicPr>
          <p:cNvPr id="12"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8797" y="3822263"/>
            <a:ext cx="318968" cy="318968"/>
          </a:xfrm>
          <a:prstGeom prst="rect">
            <a:avLst/>
          </a:prstGeom>
        </p:spPr>
      </p:pic>
      <p:sp>
        <p:nvSpPr>
          <p:cNvPr id="13" name="Text 7"/>
          <p:cNvSpPr/>
          <p:nvPr/>
        </p:nvSpPr>
        <p:spPr>
          <a:xfrm>
            <a:off x="10051256" y="4491633"/>
            <a:ext cx="315146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Personalized Education</a:t>
            </a:r>
            <a:endParaRPr lang="en-US" sz="2200" dirty="0"/>
          </a:p>
        </p:txBody>
      </p:sp>
      <p:sp>
        <p:nvSpPr>
          <p:cNvPr id="14" name="Text 8"/>
          <p:cNvSpPr/>
          <p:nvPr/>
        </p:nvSpPr>
        <p:spPr>
          <a:xfrm>
            <a:off x="10051256" y="4982051"/>
            <a:ext cx="3785354"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Adaptive learning platforms tailored to individual student needs and pace.</a:t>
            </a:r>
            <a:endParaRPr lang="en-US" sz="1750" dirty="0"/>
          </a:p>
        </p:txBody>
      </p:sp>
      <p:pic>
        <p:nvPicPr>
          <p:cNvPr id="15" name="Image 4" descr="preencoded.png"/>
          <p:cNvPicPr>
            <a:picLocks noChangeAspect="1"/>
          </p:cNvPicPr>
          <p:nvPr/>
        </p:nvPicPr>
        <p:blipFill>
          <a:blip r:embed="rId9"/>
          <a:stretch>
            <a:fillRect/>
          </a:stretch>
        </p:blipFill>
        <p:spPr>
          <a:xfrm>
            <a:off x="5032653" y="2817376"/>
            <a:ext cx="4564975" cy="4564975"/>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1041" y="4940260"/>
            <a:ext cx="318968" cy="318968"/>
          </a:xfrm>
          <a:prstGeom prst="rect">
            <a:avLst/>
          </a:prstGeom>
        </p:spPr>
      </p:pic>
      <p:sp>
        <p:nvSpPr>
          <p:cNvPr id="17" name="Text 9"/>
          <p:cNvSpPr/>
          <p:nvPr/>
        </p:nvSpPr>
        <p:spPr>
          <a:xfrm>
            <a:off x="9597628" y="6126718"/>
            <a:ext cx="2883337"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Longevity and Health</a:t>
            </a:r>
            <a:endParaRPr lang="en-US" sz="2200" dirty="0"/>
          </a:p>
        </p:txBody>
      </p:sp>
      <p:sp>
        <p:nvSpPr>
          <p:cNvPr id="18" name="Text 10"/>
          <p:cNvSpPr/>
          <p:nvPr/>
        </p:nvSpPr>
        <p:spPr>
          <a:xfrm>
            <a:off x="9597628" y="6617137"/>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Predictive medicine and customized wellness interventions.</a:t>
            </a:r>
            <a:endParaRPr lang="en-US" sz="1750" dirty="0"/>
          </a:p>
        </p:txBody>
      </p:sp>
      <p:pic>
        <p:nvPicPr>
          <p:cNvPr id="19" name="Image 6" descr="preencoded.png"/>
          <p:cNvPicPr>
            <a:picLocks noChangeAspect="1"/>
          </p:cNvPicPr>
          <p:nvPr/>
        </p:nvPicPr>
        <p:blipFill>
          <a:blip r:embed="rId12"/>
          <a:stretch>
            <a:fillRect/>
          </a:stretch>
        </p:blipFill>
        <p:spPr>
          <a:xfrm>
            <a:off x="5032653" y="2817376"/>
            <a:ext cx="4564975" cy="4564975"/>
          </a:xfrm>
          <a:prstGeom prst="rect">
            <a:avLst/>
          </a:prstGeom>
        </p:spPr>
      </p:pic>
      <p:pic>
        <p:nvPicPr>
          <p:cNvPr id="20"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18797" y="6058257"/>
            <a:ext cx="318968" cy="318968"/>
          </a:xfrm>
          <a:prstGeom prst="rect">
            <a:avLst/>
          </a:prstGeom>
        </p:spPr>
      </p:pic>
      <p:sp>
        <p:nvSpPr>
          <p:cNvPr id="21" name="Text 11"/>
          <p:cNvSpPr/>
          <p:nvPr/>
        </p:nvSpPr>
        <p:spPr>
          <a:xfrm>
            <a:off x="2197418" y="571797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Roboto Slab" pitchFamily="34" charset="0"/>
                <a:ea typeface="Roboto Slab" pitchFamily="34" charset="-122"/>
                <a:cs typeface="Roboto Slab" pitchFamily="34" charset="-120"/>
              </a:rPr>
              <a:t>Climate Modeling</a:t>
            </a:r>
            <a:endParaRPr lang="en-US" sz="2200" dirty="0"/>
          </a:p>
        </p:txBody>
      </p:sp>
      <p:sp>
        <p:nvSpPr>
          <p:cNvPr id="22" name="Text 12"/>
          <p:cNvSpPr/>
          <p:nvPr/>
        </p:nvSpPr>
        <p:spPr>
          <a:xfrm>
            <a:off x="793790" y="6208395"/>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D6E5EF"/>
                </a:solidFill>
                <a:latin typeface="Roboto" pitchFamily="34" charset="0"/>
                <a:ea typeface="Roboto" pitchFamily="34" charset="-122"/>
                <a:cs typeface="Roboto" pitchFamily="34" charset="-120"/>
              </a:rPr>
              <a:t>Highly accurate prediction and mitigation strategies for environmental crises.</a:t>
            </a:r>
            <a:endParaRPr lang="en-US" sz="1750" dirty="0"/>
          </a:p>
        </p:txBody>
      </p:sp>
      <p:pic>
        <p:nvPicPr>
          <p:cNvPr id="23" name="Image 8" descr="preencoded.png"/>
          <p:cNvPicPr>
            <a:picLocks noChangeAspect="1"/>
          </p:cNvPicPr>
          <p:nvPr/>
        </p:nvPicPr>
        <p:blipFill>
          <a:blip r:embed="rId15"/>
          <a:stretch>
            <a:fillRect/>
          </a:stretch>
        </p:blipFill>
        <p:spPr>
          <a:xfrm>
            <a:off x="5032653" y="2817376"/>
            <a:ext cx="4564975" cy="4564975"/>
          </a:xfrm>
          <a:prstGeom prst="rect">
            <a:avLst/>
          </a:prstGeom>
        </p:spPr>
      </p:pic>
      <p:pic>
        <p:nvPicPr>
          <p:cNvPr id="24"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04585" y="5631180"/>
            <a:ext cx="318968" cy="3189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14438"/>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3" name="Text 1"/>
          <p:cNvSpPr/>
          <p:nvPr/>
        </p:nvSpPr>
        <p:spPr>
          <a:xfrm>
            <a:off x="793790" y="1659493"/>
            <a:ext cx="9890046" cy="566976"/>
          </a:xfrm>
          <a:prstGeom prst="rect">
            <a:avLst/>
          </a:prstGeom>
          <a:noFill/>
          <a:ln/>
        </p:spPr>
        <p:txBody>
          <a:bodyPr wrap="non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Navigating the Ethical and Social Impact of AI</a:t>
            </a:r>
            <a:endParaRPr lang="en-US" sz="3550" dirty="0"/>
          </a:p>
        </p:txBody>
      </p:sp>
      <p:sp>
        <p:nvSpPr>
          <p:cNvPr id="4" name="Text 2"/>
          <p:cNvSpPr/>
          <p:nvPr/>
        </p:nvSpPr>
        <p:spPr>
          <a:xfrm>
            <a:off x="793790" y="256663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The acceleration of AI technology demands proactive consideration of its societal implications.</a:t>
            </a:r>
            <a:endParaRPr lang="en-US" sz="1750" dirty="0"/>
          </a:p>
        </p:txBody>
      </p:sp>
      <p:sp>
        <p:nvSpPr>
          <p:cNvPr id="5" name="Shape 3"/>
          <p:cNvSpPr/>
          <p:nvPr/>
        </p:nvSpPr>
        <p:spPr>
          <a:xfrm>
            <a:off x="793790" y="3184684"/>
            <a:ext cx="6407944" cy="1801773"/>
          </a:xfrm>
          <a:prstGeom prst="roundRect">
            <a:avLst>
              <a:gd name="adj" fmla="val 8120"/>
            </a:avLst>
          </a:prstGeom>
          <a:solidFill>
            <a:srgbClr val="202733"/>
          </a:solidFill>
          <a:ln w="30480">
            <a:solidFill>
              <a:srgbClr val="585F6B"/>
            </a:solidFill>
            <a:prstDash val="solid"/>
          </a:ln>
        </p:spPr>
      </p:sp>
      <p:pic>
        <p:nvPicPr>
          <p:cNvPr id="6" name="Image 0" descr="preencoded.png"/>
          <p:cNvPicPr>
            <a:picLocks noChangeAspect="1"/>
          </p:cNvPicPr>
          <p:nvPr/>
        </p:nvPicPr>
        <p:blipFill>
          <a:blip r:embed="rId3"/>
          <a:stretch>
            <a:fillRect/>
          </a:stretch>
        </p:blipFill>
        <p:spPr>
          <a:xfrm>
            <a:off x="763310" y="3184684"/>
            <a:ext cx="121920" cy="1801773"/>
          </a:xfrm>
          <a:prstGeom prst="rect">
            <a:avLst/>
          </a:prstGeom>
        </p:spPr>
      </p:pic>
      <p:sp>
        <p:nvSpPr>
          <p:cNvPr id="7" name="Text 4"/>
          <p:cNvSpPr/>
          <p:nvPr/>
        </p:nvSpPr>
        <p:spPr>
          <a:xfrm>
            <a:off x="1142524" y="3441978"/>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D6E5EF"/>
                </a:solidFill>
                <a:latin typeface="Roboto Slab" pitchFamily="34" charset="0"/>
                <a:ea typeface="Roboto Slab" pitchFamily="34" charset="-122"/>
                <a:cs typeface="Roboto Slab" pitchFamily="34" charset="-120"/>
              </a:rPr>
              <a:t>Algorithmic Bias</a:t>
            </a:r>
            <a:endParaRPr lang="en-US" sz="2650" dirty="0"/>
          </a:p>
        </p:txBody>
      </p:sp>
      <p:sp>
        <p:nvSpPr>
          <p:cNvPr id="8" name="Text 5"/>
          <p:cNvSpPr/>
          <p:nvPr/>
        </p:nvSpPr>
        <p:spPr>
          <a:xfrm>
            <a:off x="1142524" y="4003358"/>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Ensuring fairness and preventing AI models from perpetuating or amplifying existing societal prejudices.</a:t>
            </a:r>
            <a:endParaRPr lang="en-US" sz="1750" dirty="0"/>
          </a:p>
        </p:txBody>
      </p:sp>
      <p:sp>
        <p:nvSpPr>
          <p:cNvPr id="9" name="Shape 6"/>
          <p:cNvSpPr/>
          <p:nvPr/>
        </p:nvSpPr>
        <p:spPr>
          <a:xfrm>
            <a:off x="7428548" y="3184684"/>
            <a:ext cx="6408063" cy="1801773"/>
          </a:xfrm>
          <a:prstGeom prst="roundRect">
            <a:avLst>
              <a:gd name="adj" fmla="val 8120"/>
            </a:avLst>
          </a:prstGeom>
          <a:solidFill>
            <a:srgbClr val="202733"/>
          </a:solidFill>
          <a:ln w="30480">
            <a:solidFill>
              <a:srgbClr val="585F6B"/>
            </a:solidFill>
            <a:prstDash val="solid"/>
          </a:ln>
        </p:spPr>
      </p:sp>
      <p:pic>
        <p:nvPicPr>
          <p:cNvPr id="10" name="Image 1" descr="preencoded.png"/>
          <p:cNvPicPr>
            <a:picLocks noChangeAspect="1"/>
          </p:cNvPicPr>
          <p:nvPr/>
        </p:nvPicPr>
        <p:blipFill>
          <a:blip r:embed="rId3"/>
          <a:stretch>
            <a:fillRect/>
          </a:stretch>
        </p:blipFill>
        <p:spPr>
          <a:xfrm>
            <a:off x="7398067" y="3184684"/>
            <a:ext cx="121920" cy="1801773"/>
          </a:xfrm>
          <a:prstGeom prst="rect">
            <a:avLst/>
          </a:prstGeom>
        </p:spPr>
      </p:pic>
      <p:sp>
        <p:nvSpPr>
          <p:cNvPr id="11" name="Text 7"/>
          <p:cNvSpPr/>
          <p:nvPr/>
        </p:nvSpPr>
        <p:spPr>
          <a:xfrm>
            <a:off x="7777282" y="3441978"/>
            <a:ext cx="3753088" cy="425291"/>
          </a:xfrm>
          <a:prstGeom prst="rect">
            <a:avLst/>
          </a:prstGeom>
          <a:noFill/>
          <a:ln/>
        </p:spPr>
        <p:txBody>
          <a:bodyPr wrap="none" lIns="0" tIns="0" rIns="0" bIns="0" rtlCol="0" anchor="t"/>
          <a:lstStyle/>
          <a:p>
            <a:pPr marL="0" indent="0" algn="l">
              <a:lnSpc>
                <a:spcPts val="3300"/>
              </a:lnSpc>
              <a:buNone/>
            </a:pPr>
            <a:r>
              <a:rPr lang="en-US" sz="2650" dirty="0">
                <a:solidFill>
                  <a:srgbClr val="D6E5EF"/>
                </a:solidFill>
                <a:latin typeface="Roboto Slab" pitchFamily="34" charset="0"/>
                <a:ea typeface="Roboto Slab" pitchFamily="34" charset="-122"/>
                <a:cs typeface="Roboto Slab" pitchFamily="34" charset="-120"/>
              </a:rPr>
              <a:t>Data Privacy &amp; Security</a:t>
            </a:r>
            <a:endParaRPr lang="en-US" sz="2650" dirty="0"/>
          </a:p>
        </p:txBody>
      </p:sp>
      <p:sp>
        <p:nvSpPr>
          <p:cNvPr id="12" name="Text 8"/>
          <p:cNvSpPr/>
          <p:nvPr/>
        </p:nvSpPr>
        <p:spPr>
          <a:xfrm>
            <a:off x="7777282" y="4003358"/>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Protecting vast amounts of personal and proprietary data used to train and operate intelligent systems.</a:t>
            </a:r>
            <a:endParaRPr lang="en-US" sz="1750" dirty="0"/>
          </a:p>
        </p:txBody>
      </p:sp>
      <p:sp>
        <p:nvSpPr>
          <p:cNvPr id="13" name="Shape 9"/>
          <p:cNvSpPr/>
          <p:nvPr/>
        </p:nvSpPr>
        <p:spPr>
          <a:xfrm>
            <a:off x="793790" y="5213271"/>
            <a:ext cx="6407944" cy="1801773"/>
          </a:xfrm>
          <a:prstGeom prst="roundRect">
            <a:avLst>
              <a:gd name="adj" fmla="val 8120"/>
            </a:avLst>
          </a:prstGeom>
          <a:solidFill>
            <a:srgbClr val="202733"/>
          </a:solidFill>
          <a:ln w="30480">
            <a:solidFill>
              <a:srgbClr val="585F6B"/>
            </a:solidFill>
            <a:prstDash val="solid"/>
          </a:ln>
        </p:spPr>
      </p:sp>
      <p:pic>
        <p:nvPicPr>
          <p:cNvPr id="14" name="Image 2" descr="preencoded.png"/>
          <p:cNvPicPr>
            <a:picLocks noChangeAspect="1"/>
          </p:cNvPicPr>
          <p:nvPr/>
        </p:nvPicPr>
        <p:blipFill>
          <a:blip r:embed="rId3"/>
          <a:stretch>
            <a:fillRect/>
          </a:stretch>
        </p:blipFill>
        <p:spPr>
          <a:xfrm>
            <a:off x="763310" y="5213271"/>
            <a:ext cx="121920" cy="1801773"/>
          </a:xfrm>
          <a:prstGeom prst="rect">
            <a:avLst/>
          </a:prstGeom>
        </p:spPr>
      </p:pic>
      <p:sp>
        <p:nvSpPr>
          <p:cNvPr id="15" name="Text 10"/>
          <p:cNvSpPr/>
          <p:nvPr/>
        </p:nvSpPr>
        <p:spPr>
          <a:xfrm>
            <a:off x="1142524" y="5470565"/>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D6E5EF"/>
                </a:solidFill>
                <a:latin typeface="Roboto Slab" pitchFamily="34" charset="0"/>
                <a:ea typeface="Roboto Slab" pitchFamily="34" charset="-122"/>
                <a:cs typeface="Roboto Slab" pitchFamily="34" charset="-120"/>
              </a:rPr>
              <a:t>Job Transformation</a:t>
            </a:r>
            <a:endParaRPr lang="en-US" sz="2650" dirty="0"/>
          </a:p>
        </p:txBody>
      </p:sp>
      <p:sp>
        <p:nvSpPr>
          <p:cNvPr id="16" name="Text 11"/>
          <p:cNvSpPr/>
          <p:nvPr/>
        </p:nvSpPr>
        <p:spPr>
          <a:xfrm>
            <a:off x="1142524" y="6031944"/>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Addressing the need for upskilling and retooling the workforce as AI automates routine tasks.</a:t>
            </a:r>
            <a:endParaRPr lang="en-US" sz="1750" dirty="0"/>
          </a:p>
        </p:txBody>
      </p:sp>
      <p:sp>
        <p:nvSpPr>
          <p:cNvPr id="17" name="Shape 12"/>
          <p:cNvSpPr/>
          <p:nvPr/>
        </p:nvSpPr>
        <p:spPr>
          <a:xfrm>
            <a:off x="7428548" y="5213271"/>
            <a:ext cx="6408063" cy="1801773"/>
          </a:xfrm>
          <a:prstGeom prst="roundRect">
            <a:avLst>
              <a:gd name="adj" fmla="val 8120"/>
            </a:avLst>
          </a:prstGeom>
          <a:solidFill>
            <a:srgbClr val="202733"/>
          </a:solidFill>
          <a:ln w="30480">
            <a:solidFill>
              <a:srgbClr val="585F6B"/>
            </a:solidFill>
            <a:prstDash val="solid"/>
          </a:ln>
        </p:spPr>
      </p:sp>
      <p:pic>
        <p:nvPicPr>
          <p:cNvPr id="18" name="Image 3" descr="preencoded.png"/>
          <p:cNvPicPr>
            <a:picLocks noChangeAspect="1"/>
          </p:cNvPicPr>
          <p:nvPr/>
        </p:nvPicPr>
        <p:blipFill>
          <a:blip r:embed="rId3"/>
          <a:stretch>
            <a:fillRect/>
          </a:stretch>
        </p:blipFill>
        <p:spPr>
          <a:xfrm>
            <a:off x="7398067" y="5213271"/>
            <a:ext cx="121920" cy="1801773"/>
          </a:xfrm>
          <a:prstGeom prst="rect">
            <a:avLst/>
          </a:prstGeom>
        </p:spPr>
      </p:pic>
      <p:sp>
        <p:nvSpPr>
          <p:cNvPr id="19" name="Text 13"/>
          <p:cNvSpPr/>
          <p:nvPr/>
        </p:nvSpPr>
        <p:spPr>
          <a:xfrm>
            <a:off x="7777282" y="5470565"/>
            <a:ext cx="5062418" cy="425291"/>
          </a:xfrm>
          <a:prstGeom prst="rect">
            <a:avLst/>
          </a:prstGeom>
          <a:noFill/>
          <a:ln/>
        </p:spPr>
        <p:txBody>
          <a:bodyPr wrap="none" lIns="0" tIns="0" rIns="0" bIns="0" rtlCol="0" anchor="t"/>
          <a:lstStyle/>
          <a:p>
            <a:pPr marL="0" indent="0" algn="l">
              <a:lnSpc>
                <a:spcPts val="3300"/>
              </a:lnSpc>
              <a:buNone/>
            </a:pPr>
            <a:r>
              <a:rPr lang="en-US" sz="2650" dirty="0">
                <a:solidFill>
                  <a:srgbClr val="D6E5EF"/>
                </a:solidFill>
                <a:latin typeface="Roboto Slab" pitchFamily="34" charset="0"/>
                <a:ea typeface="Roboto Slab" pitchFamily="34" charset="-122"/>
                <a:cs typeface="Roboto Slab" pitchFamily="34" charset="-120"/>
              </a:rPr>
              <a:t>Accountability and Governance</a:t>
            </a:r>
            <a:endParaRPr lang="en-US" sz="2650" dirty="0"/>
          </a:p>
        </p:txBody>
      </p:sp>
      <p:sp>
        <p:nvSpPr>
          <p:cNvPr id="20" name="Text 14"/>
          <p:cNvSpPr/>
          <p:nvPr/>
        </p:nvSpPr>
        <p:spPr>
          <a:xfrm>
            <a:off x="7777282" y="6031944"/>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Establishing clear legal and ethical frameworks for AI decision-making, especially in high-stakes environments.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51879"/>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IoT Fundamentals: The Connected Intelligence Revolution</a:t>
            </a:r>
            <a:endParaRPr lang="en-US" sz="3550" dirty="0"/>
          </a:p>
        </p:txBody>
      </p:sp>
      <p:sp>
        <p:nvSpPr>
          <p:cNvPr id="4" name="Text 1"/>
          <p:cNvSpPr/>
          <p:nvPr/>
        </p:nvSpPr>
        <p:spPr>
          <a:xfrm>
            <a:off x="793790" y="412599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The Internet of Things (IoT) combined with Artificial Intelligence creates an ecosystem where devices don't just collect data, but also intelligently act upon it, transforming industries and daily life. This integration forms the backbone of a new era of connected intelligence.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6268" y="904994"/>
            <a:ext cx="6348413" cy="440174"/>
          </a:xfrm>
          <a:prstGeom prst="rect">
            <a:avLst/>
          </a:prstGeom>
          <a:noFill/>
          <a:ln/>
        </p:spPr>
        <p:txBody>
          <a:bodyPr wrap="none" lIns="0" tIns="0" rIns="0" bIns="0" rtlCol="0" anchor="t"/>
          <a:lstStyle/>
          <a:p>
            <a:pPr marL="0" indent="0" algn="l">
              <a:lnSpc>
                <a:spcPts val="3450"/>
              </a:lnSpc>
              <a:buNone/>
            </a:pPr>
            <a:r>
              <a:rPr lang="en-US" sz="2750" dirty="0">
                <a:solidFill>
                  <a:srgbClr val="76B9FF"/>
                </a:solidFill>
                <a:latin typeface="Roboto Slab" pitchFamily="34" charset="0"/>
                <a:ea typeface="Roboto Slab" pitchFamily="34" charset="-122"/>
                <a:cs typeface="Roboto Slab" pitchFamily="34" charset="-120"/>
              </a:rPr>
              <a:t>IoT Applications: Smart Infrastructure</a:t>
            </a:r>
            <a:endParaRPr lang="en-US" sz="2750" dirty="0"/>
          </a:p>
        </p:txBody>
      </p:sp>
      <p:sp>
        <p:nvSpPr>
          <p:cNvPr id="4" name="Text 1"/>
          <p:cNvSpPr/>
          <p:nvPr/>
        </p:nvSpPr>
        <p:spPr>
          <a:xfrm>
            <a:off x="616268" y="1609249"/>
            <a:ext cx="7911465" cy="845106"/>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Roboto" pitchFamily="34" charset="0"/>
                <a:ea typeface="Roboto" pitchFamily="34" charset="-122"/>
                <a:cs typeface="Roboto" pitchFamily="34" charset="-120"/>
              </a:rPr>
              <a:t>The Internet of Things (IoT) isn't just a concept; it's driving tangible transformations across urban infrastructure and public services, enhancing efficiency, safety, and convenience through real-world applications.</a:t>
            </a:r>
            <a:endParaRPr lang="en-US" sz="13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268" y="2652355"/>
            <a:ext cx="440174" cy="440174"/>
          </a:xfrm>
          <a:prstGeom prst="rect">
            <a:avLst/>
          </a:prstGeom>
        </p:spPr>
      </p:pic>
      <p:sp>
        <p:nvSpPr>
          <p:cNvPr id="6" name="Text 2"/>
          <p:cNvSpPr/>
          <p:nvPr/>
        </p:nvSpPr>
        <p:spPr>
          <a:xfrm>
            <a:off x="616268" y="3312557"/>
            <a:ext cx="2200989" cy="275153"/>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Roboto Slab" pitchFamily="34" charset="0"/>
                <a:ea typeface="Roboto Slab" pitchFamily="34" charset="-122"/>
                <a:cs typeface="Roboto Slab" pitchFamily="34" charset="-120"/>
              </a:rPr>
              <a:t>Smart Cities</a:t>
            </a:r>
            <a:endParaRPr lang="en-US" sz="1700" dirty="0"/>
          </a:p>
        </p:txBody>
      </p:sp>
      <p:sp>
        <p:nvSpPr>
          <p:cNvPr id="7" name="Text 3"/>
          <p:cNvSpPr/>
          <p:nvPr/>
        </p:nvSpPr>
        <p:spPr>
          <a:xfrm>
            <a:off x="616268" y="3693319"/>
            <a:ext cx="7911465" cy="281702"/>
          </a:xfrm>
          <a:prstGeom prst="rect">
            <a:avLst/>
          </a:prstGeom>
          <a:noFill/>
          <a:ln/>
        </p:spPr>
        <p:txBody>
          <a:bodyPr wrap="none" lIns="0" tIns="0" rIns="0" bIns="0" rtlCol="0" anchor="t"/>
          <a:lstStyle/>
          <a:p>
            <a:pPr marL="0" indent="0" algn="l">
              <a:lnSpc>
                <a:spcPts val="2200"/>
              </a:lnSpc>
              <a:buNone/>
            </a:pPr>
            <a:r>
              <a:rPr lang="en-US" sz="1350" dirty="0">
                <a:solidFill>
                  <a:srgbClr val="D6E5EF"/>
                </a:solidFill>
                <a:latin typeface="Roboto" pitchFamily="34" charset="0"/>
                <a:ea typeface="Roboto" pitchFamily="34" charset="-122"/>
                <a:cs typeface="Roboto" pitchFamily="34" charset="-120"/>
              </a:rPr>
              <a:t>Optimizing urban infrastructure from traffic management to public safety and energy conservation.</a:t>
            </a:r>
            <a:endParaRPr lang="en-US" sz="135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6268" y="4327088"/>
            <a:ext cx="440174" cy="440174"/>
          </a:xfrm>
          <a:prstGeom prst="rect">
            <a:avLst/>
          </a:prstGeom>
        </p:spPr>
      </p:pic>
      <p:sp>
        <p:nvSpPr>
          <p:cNvPr id="9" name="Text 4"/>
          <p:cNvSpPr/>
          <p:nvPr/>
        </p:nvSpPr>
        <p:spPr>
          <a:xfrm>
            <a:off x="616268" y="4987290"/>
            <a:ext cx="2200989" cy="275153"/>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Roboto Slab" pitchFamily="34" charset="0"/>
                <a:ea typeface="Roboto Slab" pitchFamily="34" charset="-122"/>
                <a:cs typeface="Roboto Slab" pitchFamily="34" charset="-120"/>
              </a:rPr>
              <a:t>Connected Health</a:t>
            </a:r>
            <a:endParaRPr lang="en-US" sz="1700" dirty="0"/>
          </a:p>
        </p:txBody>
      </p:sp>
      <p:sp>
        <p:nvSpPr>
          <p:cNvPr id="10" name="Text 5"/>
          <p:cNvSpPr/>
          <p:nvPr/>
        </p:nvSpPr>
        <p:spPr>
          <a:xfrm>
            <a:off x="616268" y="5368052"/>
            <a:ext cx="7911465" cy="281702"/>
          </a:xfrm>
          <a:prstGeom prst="rect">
            <a:avLst/>
          </a:prstGeom>
          <a:noFill/>
          <a:ln/>
        </p:spPr>
        <p:txBody>
          <a:bodyPr wrap="none" lIns="0" tIns="0" rIns="0" bIns="0" rtlCol="0" anchor="t"/>
          <a:lstStyle/>
          <a:p>
            <a:pPr marL="0" indent="0" algn="l">
              <a:lnSpc>
                <a:spcPts val="2200"/>
              </a:lnSpc>
              <a:buNone/>
            </a:pPr>
            <a:r>
              <a:rPr lang="en-US" sz="1350" dirty="0">
                <a:solidFill>
                  <a:srgbClr val="D6E5EF"/>
                </a:solidFill>
                <a:latin typeface="Roboto" pitchFamily="34" charset="0"/>
                <a:ea typeface="Roboto" pitchFamily="34" charset="-122"/>
                <a:cs typeface="Roboto" pitchFamily="34" charset="-120"/>
              </a:rPr>
              <a:t>Enabling remote patient monitoring, personalized treatment, and proactive health interventions.</a:t>
            </a:r>
            <a:endParaRPr lang="en-US" sz="1350" dirty="0"/>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68" y="6001822"/>
            <a:ext cx="440174" cy="440174"/>
          </a:xfrm>
          <a:prstGeom prst="rect">
            <a:avLst/>
          </a:prstGeom>
        </p:spPr>
      </p:pic>
      <p:sp>
        <p:nvSpPr>
          <p:cNvPr id="12" name="Text 6"/>
          <p:cNvSpPr/>
          <p:nvPr/>
        </p:nvSpPr>
        <p:spPr>
          <a:xfrm>
            <a:off x="616268" y="6662023"/>
            <a:ext cx="2258616" cy="275153"/>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Roboto Slab" pitchFamily="34" charset="0"/>
                <a:ea typeface="Roboto Slab" pitchFamily="34" charset="-122"/>
                <a:cs typeface="Roboto Slab" pitchFamily="34" charset="-120"/>
              </a:rPr>
              <a:t>Autonomous Systems</a:t>
            </a:r>
            <a:endParaRPr lang="en-US" sz="1700" dirty="0"/>
          </a:p>
        </p:txBody>
      </p:sp>
      <p:sp>
        <p:nvSpPr>
          <p:cNvPr id="13" name="Text 7"/>
          <p:cNvSpPr/>
          <p:nvPr/>
        </p:nvSpPr>
        <p:spPr>
          <a:xfrm>
            <a:off x="616268" y="7042785"/>
            <a:ext cx="7911465" cy="281702"/>
          </a:xfrm>
          <a:prstGeom prst="rect">
            <a:avLst/>
          </a:prstGeom>
          <a:noFill/>
          <a:ln/>
        </p:spPr>
        <p:txBody>
          <a:bodyPr wrap="none" lIns="0" tIns="0" rIns="0" bIns="0" rtlCol="0" anchor="t"/>
          <a:lstStyle/>
          <a:p>
            <a:pPr marL="0" indent="0" algn="l">
              <a:lnSpc>
                <a:spcPts val="2200"/>
              </a:lnSpc>
              <a:buNone/>
            </a:pPr>
            <a:r>
              <a:rPr lang="en-US" sz="1350" dirty="0">
                <a:solidFill>
                  <a:srgbClr val="D6E5EF"/>
                </a:solidFill>
                <a:latin typeface="Roboto" pitchFamily="34" charset="0"/>
                <a:ea typeface="Roboto" pitchFamily="34" charset="-122"/>
                <a:cs typeface="Roboto" pitchFamily="34" charset="-120"/>
              </a:rPr>
              <a:t>Powering self-driving vehicles, drones, and automated industrial processes for greater precision.</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6239" y="630436"/>
            <a:ext cx="7904321" cy="885349"/>
          </a:xfrm>
          <a:prstGeom prst="rect">
            <a:avLst/>
          </a:prstGeom>
          <a:noFill/>
          <a:ln/>
        </p:spPr>
        <p:txBody>
          <a:bodyPr wrap="square" lIns="0" tIns="0" rIns="0" bIns="0" rtlCol="0" anchor="t"/>
          <a:lstStyle/>
          <a:p>
            <a:pPr marL="0" indent="0" algn="l">
              <a:lnSpc>
                <a:spcPts val="3450"/>
              </a:lnSpc>
              <a:buNone/>
            </a:pPr>
            <a:r>
              <a:rPr lang="en-US" sz="2750" dirty="0">
                <a:solidFill>
                  <a:srgbClr val="76B9FF"/>
                </a:solidFill>
                <a:latin typeface="Roboto Slab" pitchFamily="34" charset="0"/>
                <a:ea typeface="Roboto Slab" pitchFamily="34" charset="-122"/>
                <a:cs typeface="Roboto Slab" pitchFamily="34" charset="-120"/>
              </a:rPr>
              <a:t>IoT Applications: Industrial &amp; Personal Solutions</a:t>
            </a:r>
            <a:endParaRPr lang="en-US" sz="2750" dirty="0"/>
          </a:p>
        </p:txBody>
      </p:sp>
      <p:sp>
        <p:nvSpPr>
          <p:cNvPr id="4" name="Text 1"/>
          <p:cNvSpPr/>
          <p:nvPr/>
        </p:nvSpPr>
        <p:spPr>
          <a:xfrm>
            <a:off x="6106239" y="1781413"/>
            <a:ext cx="7904321" cy="566738"/>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Roboto" pitchFamily="34" charset="0"/>
                <a:ea typeface="Roboto" pitchFamily="34" charset="-122"/>
                <a:cs typeface="Roboto" pitchFamily="34" charset="-120"/>
              </a:rPr>
              <a:t>Beyond public infrastructure, IoT is revolutionizing operational efficiency in industries and enhancing convenience in personal environments by creating smarter, more responsive systems.</a:t>
            </a:r>
            <a:endParaRPr lang="en-US" sz="1350" dirty="0"/>
          </a:p>
        </p:txBody>
      </p:sp>
      <p:sp>
        <p:nvSpPr>
          <p:cNvPr id="5" name="Shape 2"/>
          <p:cNvSpPr/>
          <p:nvPr/>
        </p:nvSpPr>
        <p:spPr>
          <a:xfrm>
            <a:off x="6106239" y="2547342"/>
            <a:ext cx="3863578" cy="2862382"/>
          </a:xfrm>
          <a:prstGeom prst="roundRect">
            <a:avLst>
              <a:gd name="adj" fmla="val 928"/>
            </a:avLst>
          </a:prstGeom>
          <a:solidFill>
            <a:srgbClr val="3F4652"/>
          </a:solidFill>
          <a:ln/>
        </p:spPr>
      </p:sp>
      <p:pic>
        <p:nvPicPr>
          <p:cNvPr id="6" name="Image 1" descr="preencoded.png"/>
          <p:cNvPicPr>
            <a:picLocks noChangeAspect="1"/>
          </p:cNvPicPr>
          <p:nvPr/>
        </p:nvPicPr>
        <p:blipFill>
          <a:blip r:embed="rId4"/>
          <a:stretch>
            <a:fillRect/>
          </a:stretch>
        </p:blipFill>
        <p:spPr>
          <a:xfrm>
            <a:off x="6283285" y="2724388"/>
            <a:ext cx="531376" cy="531376"/>
          </a:xfrm>
          <a:prstGeom prst="rect">
            <a:avLst/>
          </a:prstGeom>
        </p:spPr>
      </p:pic>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375" y="2870478"/>
            <a:ext cx="239078" cy="239078"/>
          </a:xfrm>
          <a:prstGeom prst="rect">
            <a:avLst/>
          </a:prstGeom>
        </p:spPr>
      </p:pic>
      <p:sp>
        <p:nvSpPr>
          <p:cNvPr id="8" name="Text 3"/>
          <p:cNvSpPr/>
          <p:nvPr/>
        </p:nvSpPr>
        <p:spPr>
          <a:xfrm>
            <a:off x="6283285" y="3432810"/>
            <a:ext cx="2496026" cy="276820"/>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Roboto Slab" pitchFamily="34" charset="0"/>
                <a:ea typeface="Roboto Slab" pitchFamily="34" charset="-122"/>
                <a:cs typeface="Roboto Slab" pitchFamily="34" charset="-120"/>
              </a:rPr>
              <a:t>Predictive Maintenance</a:t>
            </a:r>
            <a:endParaRPr lang="en-US" sz="1700" dirty="0"/>
          </a:p>
        </p:txBody>
      </p:sp>
      <p:sp>
        <p:nvSpPr>
          <p:cNvPr id="9" name="Text 4"/>
          <p:cNvSpPr/>
          <p:nvPr/>
        </p:nvSpPr>
        <p:spPr>
          <a:xfrm>
            <a:off x="6283285" y="3815834"/>
            <a:ext cx="3509486" cy="141684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Roboto" pitchFamily="34" charset="0"/>
                <a:ea typeface="Roboto" pitchFamily="34" charset="-122"/>
                <a:cs typeface="Roboto" pitchFamily="34" charset="-120"/>
              </a:rPr>
              <a:t>IoT sensors monitor equipment health in real-time, predicting potential failures before they occur. This minimizes costly downtime and optimizes operational schedules in manufacturing.</a:t>
            </a:r>
            <a:endParaRPr lang="en-US" sz="1350" dirty="0"/>
          </a:p>
        </p:txBody>
      </p:sp>
      <p:sp>
        <p:nvSpPr>
          <p:cNvPr id="10" name="Shape 5"/>
          <p:cNvSpPr/>
          <p:nvPr/>
        </p:nvSpPr>
        <p:spPr>
          <a:xfrm>
            <a:off x="10146863" y="2547342"/>
            <a:ext cx="3863697" cy="2862382"/>
          </a:xfrm>
          <a:prstGeom prst="roundRect">
            <a:avLst>
              <a:gd name="adj" fmla="val 928"/>
            </a:avLst>
          </a:prstGeom>
          <a:solidFill>
            <a:srgbClr val="3F4652"/>
          </a:solidFill>
          <a:ln/>
        </p:spPr>
      </p:sp>
      <p:pic>
        <p:nvPicPr>
          <p:cNvPr id="11" name="Image 3" descr="preencoded.png"/>
          <p:cNvPicPr>
            <a:picLocks noChangeAspect="1"/>
          </p:cNvPicPr>
          <p:nvPr/>
        </p:nvPicPr>
        <p:blipFill>
          <a:blip r:embed="rId7"/>
          <a:stretch>
            <a:fillRect/>
          </a:stretch>
        </p:blipFill>
        <p:spPr>
          <a:xfrm>
            <a:off x="10323909" y="2724388"/>
            <a:ext cx="531376" cy="531376"/>
          </a:xfrm>
          <a:prstGeom prst="rect">
            <a:avLst/>
          </a:prstGeom>
        </p:spPr>
      </p:pic>
      <p:pic>
        <p:nvPicPr>
          <p:cNvPr id="12"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69999" y="2870478"/>
            <a:ext cx="239078" cy="239078"/>
          </a:xfrm>
          <a:prstGeom prst="rect">
            <a:avLst/>
          </a:prstGeom>
        </p:spPr>
      </p:pic>
      <p:sp>
        <p:nvSpPr>
          <p:cNvPr id="13" name="Text 6"/>
          <p:cNvSpPr/>
          <p:nvPr/>
        </p:nvSpPr>
        <p:spPr>
          <a:xfrm>
            <a:off x="10323909" y="3432810"/>
            <a:ext cx="2224802" cy="276820"/>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Roboto Slab" pitchFamily="34" charset="0"/>
                <a:ea typeface="Roboto Slab" pitchFamily="34" charset="-122"/>
                <a:cs typeface="Roboto Slab" pitchFamily="34" charset="-120"/>
              </a:rPr>
              <a:t>Real-time Processing</a:t>
            </a:r>
            <a:endParaRPr lang="en-US" sz="1700" dirty="0"/>
          </a:p>
        </p:txBody>
      </p:sp>
      <p:sp>
        <p:nvSpPr>
          <p:cNvPr id="14" name="Text 7"/>
          <p:cNvSpPr/>
          <p:nvPr/>
        </p:nvSpPr>
        <p:spPr>
          <a:xfrm>
            <a:off x="10323909" y="3815834"/>
            <a:ext cx="3509605" cy="141684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Roboto" pitchFamily="34" charset="0"/>
                <a:ea typeface="Roboto" pitchFamily="34" charset="-122"/>
                <a:cs typeface="Roboto" pitchFamily="34" charset="-120"/>
              </a:rPr>
              <a:t>Immediate data analysis from connected devices enables instant decision-making. This improves efficiency in supply chain logistics and allows for rapid adjustments in dynamic environments.</a:t>
            </a:r>
            <a:endParaRPr lang="en-US" sz="1350" dirty="0"/>
          </a:p>
        </p:txBody>
      </p:sp>
      <p:sp>
        <p:nvSpPr>
          <p:cNvPr id="15" name="Shape 8"/>
          <p:cNvSpPr/>
          <p:nvPr/>
        </p:nvSpPr>
        <p:spPr>
          <a:xfrm>
            <a:off x="6106239" y="5586770"/>
            <a:ext cx="7904321" cy="2012275"/>
          </a:xfrm>
          <a:prstGeom prst="roundRect">
            <a:avLst>
              <a:gd name="adj" fmla="val 1320"/>
            </a:avLst>
          </a:prstGeom>
          <a:solidFill>
            <a:srgbClr val="3F4652"/>
          </a:solidFill>
          <a:ln/>
        </p:spPr>
      </p:sp>
      <p:pic>
        <p:nvPicPr>
          <p:cNvPr id="16" name="Image 5" descr="preencoded.png"/>
          <p:cNvPicPr>
            <a:picLocks noChangeAspect="1"/>
          </p:cNvPicPr>
          <p:nvPr/>
        </p:nvPicPr>
        <p:blipFill>
          <a:blip r:embed="rId10"/>
          <a:stretch>
            <a:fillRect/>
          </a:stretch>
        </p:blipFill>
        <p:spPr>
          <a:xfrm>
            <a:off x="6283285" y="5763816"/>
            <a:ext cx="531376" cy="531376"/>
          </a:xfrm>
          <a:prstGeom prst="rect">
            <a:avLst/>
          </a:prstGeom>
        </p:spPr>
      </p:pic>
      <p:pic>
        <p:nvPicPr>
          <p:cNvPr id="17"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29375" y="5909905"/>
            <a:ext cx="239078" cy="239078"/>
          </a:xfrm>
          <a:prstGeom prst="rect">
            <a:avLst/>
          </a:prstGeom>
        </p:spPr>
      </p:pic>
      <p:sp>
        <p:nvSpPr>
          <p:cNvPr id="18" name="Text 9"/>
          <p:cNvSpPr/>
          <p:nvPr/>
        </p:nvSpPr>
        <p:spPr>
          <a:xfrm>
            <a:off x="6283285" y="6472237"/>
            <a:ext cx="2213967" cy="276820"/>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Roboto Slab" pitchFamily="34" charset="0"/>
                <a:ea typeface="Roboto Slab" pitchFamily="34" charset="-122"/>
                <a:cs typeface="Roboto Slab" pitchFamily="34" charset="-120"/>
              </a:rPr>
              <a:t>Intelligent Devices</a:t>
            </a:r>
            <a:endParaRPr lang="en-US" sz="1700" dirty="0"/>
          </a:p>
        </p:txBody>
      </p:sp>
      <p:sp>
        <p:nvSpPr>
          <p:cNvPr id="19" name="Text 10"/>
          <p:cNvSpPr/>
          <p:nvPr/>
        </p:nvSpPr>
        <p:spPr>
          <a:xfrm>
            <a:off x="6283285" y="6855262"/>
            <a:ext cx="7550229" cy="566738"/>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Roboto" pitchFamily="34" charset="0"/>
                <a:ea typeface="Roboto" pitchFamily="34" charset="-122"/>
                <a:cs typeface="Roboto" pitchFamily="34" charset="-120"/>
              </a:rPr>
              <a:t>From smart thermostats adjusting to weather patterns to automated security systems, IoT devices integrate seamlessly into daily life, offering personalized control and enhanced comfort.</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jay kumar</cp:lastModifiedBy>
  <cp:revision>2</cp:revision>
  <dcterms:created xsi:type="dcterms:W3CDTF">2025-10-29T12:44:50Z</dcterms:created>
  <dcterms:modified xsi:type="dcterms:W3CDTF">2025-11-02T23:56:41Z</dcterms:modified>
</cp:coreProperties>
</file>